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af36646a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af36646a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af36646a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7af36646a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af36646a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af36646a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af36646a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af36646a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GED here; number of nodes is fixed.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af36646a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7af36646a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7d515721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e7d515721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e7d515721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e7d515721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e7d515721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e7d515721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7d515721d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7d515721d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7af36646a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7af36646a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7d515721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7d515721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e82899f7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7e82899f7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e7d515721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e7d515721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7af36646a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7af36646a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af36646a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7af36646a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e7d515721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e7d515721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7af36646a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7af36646a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e7d515721d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e7d515721d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7af36646a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7af36646a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e7d515721d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e7d515721d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7af36646a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7af36646a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7d515721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e7d515721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e7d515721d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e7d515721d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7af36646a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7af36646a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e7d515721d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e7d515721d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e7d515721d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e7d515721d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7af36646a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7af36646a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e7d515721d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e7d515721d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e7d515721d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e7d515721d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7af36646a1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7af36646a1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e7d515721d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e7d515721d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e7d515721d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e7d515721d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7d515721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7d515721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7af36646a1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7af36646a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7e31e875c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7e31e875c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7af36646a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7af36646a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7d515721d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e7d515721d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7d515721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7d515721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af3664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af3664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7d515721d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7d515721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af36646a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7af36646a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Perception of Small Subgraphs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5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Jacob Miller, 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Mohammad Ghoniem,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Hsiang-Yun Wu,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 Purchase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6129" y="2943275"/>
            <a:ext cx="1892925" cy="22002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/>
              <a:t>Graph motifs</a:t>
            </a:r>
            <a:endParaRPr sz="3320"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1152475"/>
            <a:ext cx="8520600" cy="15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>
                <a:solidFill>
                  <a:schemeClr val="dk1"/>
                </a:solidFill>
              </a:rPr>
              <a:t>Subgraph, together with a drawing </a:t>
            </a:r>
            <a:endParaRPr sz="1700">
              <a:solidFill>
                <a:schemeClr val="dk1"/>
              </a:solidFill>
            </a:endParaRPr>
          </a:p>
        </p:txBody>
      </p:sp>
      <p:cxnSp>
        <p:nvCxnSpPr>
          <p:cNvPr id="143" name="Google Shape;143;p22"/>
          <p:cNvCxnSpPr/>
          <p:nvPr/>
        </p:nvCxnSpPr>
        <p:spPr>
          <a:xfrm>
            <a:off x="2794500" y="3857350"/>
            <a:ext cx="20799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4" name="Google Shape;144;p22"/>
          <p:cNvSpPr txBox="1"/>
          <p:nvPr/>
        </p:nvSpPr>
        <p:spPr>
          <a:xfrm>
            <a:off x="2794500" y="3193050"/>
            <a:ext cx="17409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Motif of </a:t>
            </a:r>
            <a:endParaRPr sz="2300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300" y="1718725"/>
            <a:ext cx="3424775" cy="342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71750"/>
            <a:ext cx="242363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design: Overview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</a:t>
            </a:r>
            <a:r>
              <a:rPr lang="en" sz="2400"/>
              <a:t>efine “base” motifs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Plant variations of motifs into graphs</a:t>
            </a:r>
            <a:endParaRPr sz="2400"/>
          </a:p>
        </p:txBody>
      </p:sp>
      <p:cxnSp>
        <p:nvCxnSpPr>
          <p:cNvPr id="154" name="Google Shape;154;p23"/>
          <p:cNvCxnSpPr>
            <a:endCxn id="153" idx="2"/>
          </p:cNvCxnSpPr>
          <p:nvPr/>
        </p:nvCxnSpPr>
        <p:spPr>
          <a:xfrm flipH="1">
            <a:off x="4572000" y="2244775"/>
            <a:ext cx="18300" cy="2324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23"/>
          <p:cNvSpPr txBox="1"/>
          <p:nvPr/>
        </p:nvSpPr>
        <p:spPr>
          <a:xfrm>
            <a:off x="769625" y="2226450"/>
            <a:ext cx="3142800" cy="26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Experiment 1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Compare base motif to modified motifs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Modify by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Structure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Shape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Both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5139925" y="2092075"/>
            <a:ext cx="3142800" cy="26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Experiment 2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Compare base motif to force-directed-modified motif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Design: Motifs</a:t>
            </a:r>
            <a:endParaRPr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5 interesting and identifiable motifs</a:t>
            </a:r>
            <a:endParaRPr sz="2300"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800338"/>
            <a:ext cx="746760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985400" y="4371975"/>
            <a:ext cx="136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Bi-clique</a:t>
            </a:r>
            <a:endParaRPr sz="2300"/>
          </a:p>
        </p:txBody>
      </p:sp>
      <p:sp>
        <p:nvSpPr>
          <p:cNvPr id="166" name="Google Shape;166;p24"/>
          <p:cNvSpPr txBox="1"/>
          <p:nvPr/>
        </p:nvSpPr>
        <p:spPr>
          <a:xfrm>
            <a:off x="2470500" y="4371975"/>
            <a:ext cx="136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Clique</a:t>
            </a:r>
            <a:endParaRPr sz="2300"/>
          </a:p>
        </p:txBody>
      </p:sp>
      <p:sp>
        <p:nvSpPr>
          <p:cNvPr id="167" name="Google Shape;167;p24"/>
          <p:cNvSpPr txBox="1"/>
          <p:nvPr/>
        </p:nvSpPr>
        <p:spPr>
          <a:xfrm>
            <a:off x="3890850" y="4371975"/>
            <a:ext cx="136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Cycle</a:t>
            </a:r>
            <a:endParaRPr sz="2300"/>
          </a:p>
        </p:txBody>
      </p:sp>
      <p:sp>
        <p:nvSpPr>
          <p:cNvPr id="168" name="Google Shape;168;p24"/>
          <p:cNvSpPr txBox="1"/>
          <p:nvPr/>
        </p:nvSpPr>
        <p:spPr>
          <a:xfrm>
            <a:off x="5404775" y="4371975"/>
            <a:ext cx="136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Double-cycle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6853850" y="4371975"/>
            <a:ext cx="136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Star</a:t>
            </a:r>
            <a:endParaRPr sz="2300"/>
          </a:p>
        </p:txBody>
      </p:sp>
      <p:sp>
        <p:nvSpPr>
          <p:cNvPr id="170" name="Google Shape;170;p24"/>
          <p:cNvSpPr/>
          <p:nvPr/>
        </p:nvSpPr>
        <p:spPr>
          <a:xfrm>
            <a:off x="2396625" y="2868550"/>
            <a:ext cx="1494300" cy="196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3853625" y="2903600"/>
            <a:ext cx="1494300" cy="196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"/>
          <p:cNvSpPr/>
          <p:nvPr/>
        </p:nvSpPr>
        <p:spPr>
          <a:xfrm>
            <a:off x="5368750" y="2903600"/>
            <a:ext cx="1494300" cy="196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6853850" y="2903600"/>
            <a:ext cx="1494300" cy="196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Design: Motif Variations</a:t>
            </a:r>
            <a:endParaRPr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2-dimension variations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Structure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Shape</a:t>
            </a:r>
            <a:endParaRPr sz="1700"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62" y="2225200"/>
            <a:ext cx="8037875" cy="29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5648650" y="1821425"/>
            <a:ext cx="1150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GED = 1</a:t>
            </a:r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6590100" y="1821425"/>
            <a:ext cx="1150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GED = 2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7553675" y="1821425"/>
            <a:ext cx="1150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GED = 3</a:t>
            </a:r>
            <a:endParaRPr/>
          </a:p>
        </p:txBody>
      </p:sp>
      <p:cxnSp>
        <p:nvCxnSpPr>
          <p:cNvPr id="185" name="Google Shape;185;p25"/>
          <p:cNvCxnSpPr/>
          <p:nvPr/>
        </p:nvCxnSpPr>
        <p:spPr>
          <a:xfrm>
            <a:off x="6032100" y="2153275"/>
            <a:ext cx="58800" cy="39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25"/>
          <p:cNvCxnSpPr/>
          <p:nvPr/>
        </p:nvCxnSpPr>
        <p:spPr>
          <a:xfrm>
            <a:off x="7012850" y="2153275"/>
            <a:ext cx="88500" cy="43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25"/>
          <p:cNvCxnSpPr/>
          <p:nvPr/>
        </p:nvCxnSpPr>
        <p:spPr>
          <a:xfrm>
            <a:off x="7942000" y="2101650"/>
            <a:ext cx="22200" cy="50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25"/>
          <p:cNvSpPr txBox="1"/>
          <p:nvPr/>
        </p:nvSpPr>
        <p:spPr>
          <a:xfrm>
            <a:off x="5442150" y="1246250"/>
            <a:ext cx="31857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GED: Graph Edit Distance</a:t>
            </a:r>
            <a:endParaRPr sz="1700"/>
          </a:p>
        </p:txBody>
      </p:sp>
      <p:sp>
        <p:nvSpPr>
          <p:cNvPr id="189" name="Google Shape;18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0" name="Google Shape;190;p25"/>
          <p:cNvCxnSpPr/>
          <p:nvPr/>
        </p:nvCxnSpPr>
        <p:spPr>
          <a:xfrm flipH="1">
            <a:off x="5243100" y="3377375"/>
            <a:ext cx="14700" cy="67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25"/>
          <p:cNvCxnSpPr/>
          <p:nvPr/>
        </p:nvCxnSpPr>
        <p:spPr>
          <a:xfrm flipH="1">
            <a:off x="6216550" y="3377375"/>
            <a:ext cx="14700" cy="67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5"/>
          <p:cNvCxnSpPr/>
          <p:nvPr/>
        </p:nvCxnSpPr>
        <p:spPr>
          <a:xfrm flipH="1">
            <a:off x="7049750" y="3473250"/>
            <a:ext cx="14700" cy="67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5"/>
          <p:cNvCxnSpPr/>
          <p:nvPr/>
        </p:nvCxnSpPr>
        <p:spPr>
          <a:xfrm flipH="1">
            <a:off x="8045300" y="3406875"/>
            <a:ext cx="14700" cy="67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Design: Generating Layouts</a:t>
            </a:r>
            <a:endParaRPr/>
          </a:p>
        </p:txBody>
      </p:sp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311700" y="1152475"/>
            <a:ext cx="481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Generate random graph</a:t>
            </a:r>
            <a:endParaRPr sz="2100"/>
          </a:p>
        </p:txBody>
      </p:sp>
      <p:sp>
        <p:nvSpPr>
          <p:cNvPr id="200" name="Google Shape;200;p26"/>
          <p:cNvSpPr/>
          <p:nvPr/>
        </p:nvSpPr>
        <p:spPr>
          <a:xfrm>
            <a:off x="6793175" y="3256100"/>
            <a:ext cx="612300" cy="63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4408700" y="1788200"/>
            <a:ext cx="4286304" cy="2780676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Graph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|V|=50; |E|~100</a:t>
            </a:r>
            <a:endParaRPr sz="2800"/>
          </a:p>
        </p:txBody>
      </p:sp>
      <p:sp>
        <p:nvSpPr>
          <p:cNvPr id="202" name="Google Shape;2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Design: Generating Layouts</a:t>
            </a:r>
            <a:endParaRPr/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311700" y="1152475"/>
            <a:ext cx="481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Generate random graph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Stitch motif into graph</a:t>
            </a:r>
            <a:endParaRPr sz="2100"/>
          </a:p>
        </p:txBody>
      </p:sp>
      <p:sp>
        <p:nvSpPr>
          <p:cNvPr id="209" name="Google Shape;209;p27"/>
          <p:cNvSpPr/>
          <p:nvPr/>
        </p:nvSpPr>
        <p:spPr>
          <a:xfrm>
            <a:off x="6793175" y="3256100"/>
            <a:ext cx="612300" cy="63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4408700" y="1788200"/>
            <a:ext cx="4286304" cy="2780676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Graph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|V|=55; |E|~100</a:t>
            </a:r>
            <a:endParaRPr sz="2800"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800" y="3256091"/>
            <a:ext cx="1000375" cy="1021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27"/>
          <p:cNvCxnSpPr/>
          <p:nvPr/>
        </p:nvCxnSpPr>
        <p:spPr>
          <a:xfrm rot="10800000">
            <a:off x="5215675" y="3551550"/>
            <a:ext cx="849900" cy="15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7"/>
          <p:cNvCxnSpPr/>
          <p:nvPr/>
        </p:nvCxnSpPr>
        <p:spPr>
          <a:xfrm flipH="1" rot="10800000">
            <a:off x="6742750" y="3392825"/>
            <a:ext cx="705900" cy="29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7"/>
          <p:cNvCxnSpPr/>
          <p:nvPr/>
        </p:nvCxnSpPr>
        <p:spPr>
          <a:xfrm flipH="1" rot="10800000">
            <a:off x="6375350" y="3285000"/>
            <a:ext cx="1131000" cy="12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7"/>
          <p:cNvCxnSpPr/>
          <p:nvPr/>
        </p:nvCxnSpPr>
        <p:spPr>
          <a:xfrm rot="10800000">
            <a:off x="5186600" y="3861325"/>
            <a:ext cx="922200" cy="19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7"/>
          <p:cNvCxnSpPr/>
          <p:nvPr/>
        </p:nvCxnSpPr>
        <p:spPr>
          <a:xfrm flipH="1">
            <a:off x="5496525" y="4106150"/>
            <a:ext cx="669900" cy="10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7"/>
          <p:cNvCxnSpPr>
            <a:endCxn id="210" idx="1"/>
          </p:cNvCxnSpPr>
          <p:nvPr/>
        </p:nvCxnSpPr>
        <p:spPr>
          <a:xfrm flipH="1">
            <a:off x="6551852" y="4091615"/>
            <a:ext cx="39600" cy="4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7"/>
          <p:cNvCxnSpPr/>
          <p:nvPr/>
        </p:nvCxnSpPr>
        <p:spPr>
          <a:xfrm>
            <a:off x="6613075" y="4098950"/>
            <a:ext cx="367500" cy="11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Google Shape;21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Design: Generating Layouts</a:t>
            </a:r>
            <a:endParaRPr/>
          </a:p>
        </p:txBody>
      </p:sp>
      <p:sp>
        <p:nvSpPr>
          <p:cNvPr id="225" name="Google Shape;225;p28"/>
          <p:cNvSpPr txBox="1"/>
          <p:nvPr>
            <p:ph idx="1" type="body"/>
          </p:nvPr>
        </p:nvSpPr>
        <p:spPr>
          <a:xfrm>
            <a:off x="311700" y="1152475"/>
            <a:ext cx="481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Generate random graph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Stitch motif into graph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Layout graph by constrained MDS</a:t>
            </a:r>
            <a:endParaRPr sz="2100"/>
          </a:p>
        </p:txBody>
      </p:sp>
      <p:pic>
        <p:nvPicPr>
          <p:cNvPr id="226" name="Google Shape;2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500" y="1170125"/>
            <a:ext cx="3710100" cy="371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28"/>
          <p:cNvCxnSpPr/>
          <p:nvPr/>
        </p:nvCxnSpPr>
        <p:spPr>
          <a:xfrm flipH="1" rot="10800000">
            <a:off x="6886825" y="2946400"/>
            <a:ext cx="857400" cy="66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8"/>
          <p:cNvCxnSpPr/>
          <p:nvPr/>
        </p:nvCxnSpPr>
        <p:spPr>
          <a:xfrm rot="10800000">
            <a:off x="6778900" y="3025650"/>
            <a:ext cx="252000" cy="684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28"/>
          <p:cNvCxnSpPr/>
          <p:nvPr/>
        </p:nvCxnSpPr>
        <p:spPr>
          <a:xfrm flipH="1">
            <a:off x="6396900" y="2888725"/>
            <a:ext cx="1037400" cy="141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Design: Generating Layouts</a:t>
            </a:r>
            <a:endParaRPr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311700" y="1152475"/>
            <a:ext cx="481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Generate random graph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Stitch motif into graph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Layout by constrained MDS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Edit graph/layout to satisfy constraints</a:t>
            </a:r>
            <a:endParaRPr sz="2100"/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500" y="1170125"/>
            <a:ext cx="3710100" cy="37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</a:t>
            </a:r>
            <a:r>
              <a:rPr lang="en"/>
              <a:t> procedure</a:t>
            </a:r>
            <a:endParaRPr/>
          </a:p>
        </p:txBody>
      </p:sp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Crowd-sourced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Used Prolific+Qualtrics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5 sets of experiments, 1 for each motif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30 valid participants each, around 10 minutes per participant</a:t>
            </a:r>
            <a:endParaRPr sz="2300"/>
          </a:p>
        </p:txBody>
      </p:sp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" name="Google Shape;2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1828" y="3047950"/>
            <a:ext cx="3577025" cy="186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Design: Procedure</a:t>
            </a:r>
            <a:endParaRPr/>
          </a:p>
        </p:txBody>
      </p:sp>
      <p:sp>
        <p:nvSpPr>
          <p:cNvPr id="252" name="Google Shape;25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ask participants to evaluate two graphs with highlighted motifs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One base motif, one modified motif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“Do the two highlighted sections represent the same friendship relationships?”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Participants</a:t>
            </a:r>
            <a:r>
              <a:rPr lang="en" sz="2000"/>
              <a:t> had 4 seconds to respond</a:t>
            </a:r>
            <a:endParaRPr sz="2000"/>
          </a:p>
        </p:txBody>
      </p:sp>
      <p:pic>
        <p:nvPicPr>
          <p:cNvPr id="253" name="Google Shape;2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775" y="2332975"/>
            <a:ext cx="3882226" cy="28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538" y="463850"/>
            <a:ext cx="4556925" cy="45488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397" y="0"/>
            <a:ext cx="71048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397" y="0"/>
            <a:ext cx="71048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3"/>
          <p:cNvSpPr/>
          <p:nvPr/>
        </p:nvSpPr>
        <p:spPr>
          <a:xfrm>
            <a:off x="1703450" y="3347875"/>
            <a:ext cx="140400" cy="169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Design: Dependent Variable</a:t>
            </a:r>
            <a:endParaRPr/>
          </a:p>
        </p:txBody>
      </p:sp>
      <p:sp>
        <p:nvSpPr>
          <p:cNvPr id="273" name="Google Shape;27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Similarity a</a:t>
            </a:r>
            <a:r>
              <a:rPr lang="en" sz="2400"/>
              <a:t>ccuracy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Measured by how ‘correct’ the response was</a:t>
            </a:r>
            <a:endParaRPr sz="2000"/>
          </a:p>
        </p:txBody>
      </p:sp>
      <p:pic>
        <p:nvPicPr>
          <p:cNvPr id="274" name="Google Shape;27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38" y="2571750"/>
            <a:ext cx="580072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4"/>
          <p:cNvSpPr txBox="1"/>
          <p:nvPr/>
        </p:nvSpPr>
        <p:spPr>
          <a:xfrm>
            <a:off x="233750" y="3134025"/>
            <a:ext cx="14379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Responses</a:t>
            </a:r>
            <a:endParaRPr sz="1900"/>
          </a:p>
        </p:txBody>
      </p:sp>
      <p:sp>
        <p:nvSpPr>
          <p:cNvPr id="276" name="Google Shape;276;p34"/>
          <p:cNvSpPr txBox="1"/>
          <p:nvPr/>
        </p:nvSpPr>
        <p:spPr>
          <a:xfrm>
            <a:off x="4080625" y="2236200"/>
            <a:ext cx="2615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Graph Edit Distance</a:t>
            </a:r>
            <a:endParaRPr sz="1900"/>
          </a:p>
        </p:txBody>
      </p:sp>
      <p:sp>
        <p:nvSpPr>
          <p:cNvPr id="277" name="Google Shape;27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Q1</a:t>
            </a:r>
            <a:endParaRPr/>
          </a:p>
        </p:txBody>
      </p:sp>
      <p:sp>
        <p:nvSpPr>
          <p:cNvPr id="283" name="Google Shape;283;p35"/>
          <p:cNvSpPr txBox="1"/>
          <p:nvPr>
            <p:ph idx="1" type="body"/>
          </p:nvPr>
        </p:nvSpPr>
        <p:spPr>
          <a:xfrm>
            <a:off x="213825" y="113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rotation affect the perception of the same sub-graph represented using the same visual form?  </a:t>
            </a:r>
            <a:endParaRPr/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2147888"/>
            <a:ext cx="83248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2051" y="3069375"/>
            <a:ext cx="5919899" cy="207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Q1</a:t>
            </a:r>
            <a:endParaRPr/>
          </a:p>
        </p:txBody>
      </p:sp>
      <p:sp>
        <p:nvSpPr>
          <p:cNvPr id="292" name="Google Shape;292;p36"/>
          <p:cNvSpPr txBox="1"/>
          <p:nvPr>
            <p:ph idx="1" type="body"/>
          </p:nvPr>
        </p:nvSpPr>
        <p:spPr>
          <a:xfrm>
            <a:off x="176975" y="724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there a significant difference in accuracy when comparing the base motif with rotarted variations? </a:t>
            </a:r>
            <a:endParaRPr/>
          </a:p>
        </p:txBody>
      </p:sp>
      <p:pic>
        <p:nvPicPr>
          <p:cNvPr id="293" name="Google Shape;2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2147888"/>
            <a:ext cx="83248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2051" y="3069375"/>
            <a:ext cx="5919899" cy="207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6"/>
          <p:cNvSpPr txBox="1"/>
          <p:nvPr/>
        </p:nvSpPr>
        <p:spPr>
          <a:xfrm>
            <a:off x="3583800" y="3679725"/>
            <a:ext cx="1976400" cy="1032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No</a:t>
            </a:r>
            <a:endParaRPr sz="4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Q2</a:t>
            </a:r>
            <a:endParaRPr/>
          </a:p>
        </p:txBody>
      </p:sp>
      <p:sp>
        <p:nvSpPr>
          <p:cNvPr id="302" name="Google Shape;302;p37"/>
          <p:cNvSpPr txBox="1"/>
          <p:nvPr>
            <p:ph idx="1" type="body"/>
          </p:nvPr>
        </p:nvSpPr>
        <p:spPr>
          <a:xfrm>
            <a:off x="267475" y="1093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motif is adapted to create a sub-graph of different structure, does depicting it in a similar manner affect the ability to distinguish the difference?</a:t>
            </a:r>
            <a:endParaRPr/>
          </a:p>
        </p:txBody>
      </p:sp>
      <p:pic>
        <p:nvPicPr>
          <p:cNvPr id="303" name="Google Shape;3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2147888"/>
            <a:ext cx="83248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96925"/>
            <a:ext cx="4682801" cy="192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2" y="3268822"/>
            <a:ext cx="4572000" cy="185562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Q2</a:t>
            </a:r>
            <a:endParaRPr/>
          </a:p>
        </p:txBody>
      </p:sp>
      <p:sp>
        <p:nvSpPr>
          <p:cNvPr id="312" name="Google Shape;312;p38"/>
          <p:cNvSpPr txBox="1"/>
          <p:nvPr>
            <p:ph idx="1" type="body"/>
          </p:nvPr>
        </p:nvSpPr>
        <p:spPr>
          <a:xfrm>
            <a:off x="267475" y="1093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there a significant difference in accuracy between identifying </a:t>
            </a:r>
            <a:r>
              <a:rPr b="1" i="1" lang="en"/>
              <a:t>different</a:t>
            </a:r>
            <a:r>
              <a:rPr b="1" lang="en"/>
              <a:t> </a:t>
            </a:r>
            <a:r>
              <a:rPr lang="en"/>
              <a:t>motifs (compared with the base) with the same or different visual forms? </a:t>
            </a:r>
            <a:endParaRPr/>
          </a:p>
        </p:txBody>
      </p:sp>
      <p:pic>
        <p:nvPicPr>
          <p:cNvPr id="313" name="Google Shape;3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2147888"/>
            <a:ext cx="83248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96925"/>
            <a:ext cx="4682801" cy="192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2" y="3268822"/>
            <a:ext cx="4572000" cy="185562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38"/>
          <p:cNvSpPr txBox="1"/>
          <p:nvPr/>
        </p:nvSpPr>
        <p:spPr>
          <a:xfrm>
            <a:off x="3583800" y="3679725"/>
            <a:ext cx="1976400" cy="1032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Yes</a:t>
            </a:r>
            <a:endParaRPr sz="4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Except for double-cycle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Q3</a:t>
            </a:r>
            <a:endParaRPr/>
          </a:p>
        </p:txBody>
      </p:sp>
      <p:sp>
        <p:nvSpPr>
          <p:cNvPr id="323" name="Google Shape;323;p39"/>
          <p:cNvSpPr txBox="1"/>
          <p:nvPr>
            <p:ph idx="1" type="body"/>
          </p:nvPr>
        </p:nvSpPr>
        <p:spPr>
          <a:xfrm>
            <a:off x="311700" y="1056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using a different layout affect perception of motifs of the same structure? </a:t>
            </a:r>
            <a:endParaRPr/>
          </a:p>
        </p:txBody>
      </p:sp>
      <p:pic>
        <p:nvPicPr>
          <p:cNvPr id="324" name="Google Shape;3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2047113"/>
            <a:ext cx="83248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3534116"/>
            <a:ext cx="4572000" cy="157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9550" y="3469475"/>
            <a:ext cx="4713724" cy="16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Q3</a:t>
            </a:r>
            <a:endParaRPr/>
          </a:p>
        </p:txBody>
      </p:sp>
      <p:sp>
        <p:nvSpPr>
          <p:cNvPr id="333" name="Google Shape;333;p40"/>
          <p:cNvSpPr txBox="1"/>
          <p:nvPr>
            <p:ph idx="1" type="body"/>
          </p:nvPr>
        </p:nvSpPr>
        <p:spPr>
          <a:xfrm>
            <a:off x="311700" y="1056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there a significant difference in accuracy between identifying </a:t>
            </a:r>
            <a:r>
              <a:rPr b="1" i="1" lang="en"/>
              <a:t>identical</a:t>
            </a:r>
            <a:r>
              <a:rPr b="1" lang="en"/>
              <a:t> </a:t>
            </a:r>
            <a:r>
              <a:rPr lang="en"/>
              <a:t>motifs (compared with the base) with the same or different visual forms?</a:t>
            </a:r>
            <a:endParaRPr/>
          </a:p>
        </p:txBody>
      </p:sp>
      <p:pic>
        <p:nvPicPr>
          <p:cNvPr id="334" name="Google Shape;33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2047113"/>
            <a:ext cx="83248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3534116"/>
            <a:ext cx="4572000" cy="157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9550" y="3469475"/>
            <a:ext cx="4713724" cy="16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40"/>
          <p:cNvSpPr txBox="1"/>
          <p:nvPr/>
        </p:nvSpPr>
        <p:spPr>
          <a:xfrm>
            <a:off x="3583800" y="3679725"/>
            <a:ext cx="1976400" cy="1032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Yes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Q4</a:t>
            </a:r>
            <a:endParaRPr/>
          </a:p>
        </p:txBody>
      </p:sp>
      <p:sp>
        <p:nvSpPr>
          <p:cNvPr id="344" name="Google Shape;344;p41"/>
          <p:cNvSpPr txBox="1"/>
          <p:nvPr>
            <p:ph idx="1" type="body"/>
          </p:nvPr>
        </p:nvSpPr>
        <p:spPr>
          <a:xfrm>
            <a:off x="311688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different sub-graphs are depicted in similar shape, are near-similar sub-graphs incorrectly assessed as being similar?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41"/>
          <p:cNvPicPr preferRelativeResize="0"/>
          <p:nvPr/>
        </p:nvPicPr>
        <p:blipFill rotWithShape="1">
          <a:blip r:embed="rId3">
            <a:alphaModFix/>
          </a:blip>
          <a:srcRect b="53921" l="0" r="0" t="0"/>
          <a:stretch/>
        </p:blipFill>
        <p:spPr>
          <a:xfrm>
            <a:off x="497925" y="1927225"/>
            <a:ext cx="8334375" cy="8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0218" y="3163531"/>
            <a:ext cx="5803575" cy="20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54925" y="85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Which of these are more similar?</a:t>
            </a:r>
            <a:endParaRPr sz="38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3573" y="792400"/>
            <a:ext cx="2255226" cy="22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3575" y="3118400"/>
            <a:ext cx="2201874" cy="21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800" y="1525450"/>
            <a:ext cx="29389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5813450" y="742000"/>
            <a:ext cx="2398800" cy="2301600"/>
          </a:xfrm>
          <a:prstGeom prst="ellipse">
            <a:avLst/>
          </a:prstGeom>
          <a:noFill/>
          <a:ln cap="flat" cmpd="sng" w="1524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Q4</a:t>
            </a:r>
            <a:endParaRPr/>
          </a:p>
        </p:txBody>
      </p:sp>
      <p:sp>
        <p:nvSpPr>
          <p:cNvPr id="353" name="Google Shape;353;p42"/>
          <p:cNvSpPr txBox="1"/>
          <p:nvPr>
            <p:ph idx="1" type="body"/>
          </p:nvPr>
        </p:nvSpPr>
        <p:spPr>
          <a:xfrm>
            <a:off x="311688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there a significant difference when comparing identical motifs (GD=0) versus highly dissimilar motifs (GED=1,2,3).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4" name="Google Shape;354;p42"/>
          <p:cNvPicPr preferRelativeResize="0"/>
          <p:nvPr/>
        </p:nvPicPr>
        <p:blipFill rotWithShape="1">
          <a:blip r:embed="rId3">
            <a:alphaModFix/>
          </a:blip>
          <a:srcRect b="53921" l="0" r="0" t="0"/>
          <a:stretch/>
        </p:blipFill>
        <p:spPr>
          <a:xfrm>
            <a:off x="497925" y="1927225"/>
            <a:ext cx="8334375" cy="8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0218" y="3163531"/>
            <a:ext cx="5803575" cy="20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42"/>
          <p:cNvSpPr txBox="1"/>
          <p:nvPr/>
        </p:nvSpPr>
        <p:spPr>
          <a:xfrm>
            <a:off x="3583800" y="3679725"/>
            <a:ext cx="1976400" cy="1032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Yes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Q5</a:t>
            </a:r>
            <a:endParaRPr/>
          </a:p>
        </p:txBody>
      </p:sp>
      <p:sp>
        <p:nvSpPr>
          <p:cNvPr id="363" name="Google Shape;363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it easier to match identical small motifs if they have both been given a well-formed, regular shape?</a:t>
            </a:r>
            <a:endParaRPr/>
          </a:p>
        </p:txBody>
      </p:sp>
      <p:sp>
        <p:nvSpPr>
          <p:cNvPr id="364" name="Google Shape;36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5" name="Google Shape;36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575" y="1641550"/>
            <a:ext cx="4132976" cy="33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Q5</a:t>
            </a:r>
            <a:endParaRPr/>
          </a:p>
        </p:txBody>
      </p:sp>
      <p:sp>
        <p:nvSpPr>
          <p:cNvPr id="371" name="Google Shape;371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a </a:t>
            </a:r>
            <a:r>
              <a:rPr lang="en"/>
              <a:t>significant</a:t>
            </a:r>
            <a:r>
              <a:rPr lang="en"/>
              <a:t> </a:t>
            </a:r>
            <a:r>
              <a:rPr lang="en"/>
              <a:t>difference in accuracy when identifying well-formed motif structures in comparison with force-directed form</a:t>
            </a:r>
            <a:endParaRPr/>
          </a:p>
        </p:txBody>
      </p:sp>
      <p:pic>
        <p:nvPicPr>
          <p:cNvPr id="372" name="Google Shape;372;p44"/>
          <p:cNvPicPr preferRelativeResize="0"/>
          <p:nvPr/>
        </p:nvPicPr>
        <p:blipFill rotWithShape="1">
          <a:blip r:embed="rId3">
            <a:alphaModFix/>
          </a:blip>
          <a:srcRect b="43243" l="0" r="0" t="0"/>
          <a:stretch/>
        </p:blipFill>
        <p:spPr>
          <a:xfrm>
            <a:off x="1619250" y="2782450"/>
            <a:ext cx="5905500" cy="138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Q5</a:t>
            </a:r>
            <a:endParaRPr/>
          </a:p>
        </p:txBody>
      </p:sp>
      <p:sp>
        <p:nvSpPr>
          <p:cNvPr id="379" name="Google Shape;379;p45"/>
          <p:cNvSpPr txBox="1"/>
          <p:nvPr>
            <p:ph idx="1" type="body"/>
          </p:nvPr>
        </p:nvSpPr>
        <p:spPr>
          <a:xfrm>
            <a:off x="311700" y="9533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a </a:t>
            </a:r>
            <a:r>
              <a:rPr lang="en"/>
              <a:t>significant</a:t>
            </a:r>
            <a:r>
              <a:rPr lang="en"/>
              <a:t> difference in accuracy when identifying </a:t>
            </a:r>
            <a:r>
              <a:rPr b="1" i="1" lang="en"/>
              <a:t>modified, yet well-formed</a:t>
            </a:r>
            <a:r>
              <a:rPr lang="en"/>
              <a:t> motif </a:t>
            </a:r>
            <a:r>
              <a:rPr lang="en"/>
              <a:t>structures</a:t>
            </a:r>
            <a:r>
              <a:rPr lang="en"/>
              <a:t> </a:t>
            </a:r>
            <a:r>
              <a:rPr lang="en"/>
              <a:t>in comparison</a:t>
            </a:r>
            <a:r>
              <a:rPr lang="en"/>
              <a:t> with force-directed form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Except for cycle</a:t>
            </a:r>
            <a:endParaRPr/>
          </a:p>
        </p:txBody>
      </p:sp>
      <p:pic>
        <p:nvPicPr>
          <p:cNvPr id="380" name="Google Shape;380;p45"/>
          <p:cNvPicPr preferRelativeResize="0"/>
          <p:nvPr/>
        </p:nvPicPr>
        <p:blipFill rotWithShape="1">
          <a:blip r:embed="rId3">
            <a:alphaModFix/>
          </a:blip>
          <a:srcRect b="0" l="0" r="0" t="56455"/>
          <a:stretch/>
        </p:blipFill>
        <p:spPr>
          <a:xfrm>
            <a:off x="1589750" y="2588350"/>
            <a:ext cx="5905500" cy="10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2" name="Google Shape;38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7325" y="2318525"/>
            <a:ext cx="4089979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2710" y="3709775"/>
            <a:ext cx="4158576" cy="134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Recommendations</a:t>
            </a:r>
            <a:endParaRPr sz="2720"/>
          </a:p>
        </p:txBody>
      </p:sp>
      <p:sp>
        <p:nvSpPr>
          <p:cNvPr id="389" name="Google Shape;389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Draw identical subgraphs similarly</a:t>
            </a:r>
            <a:endParaRPr sz="2600"/>
          </a:p>
        </p:txBody>
      </p:sp>
      <p:sp>
        <p:nvSpPr>
          <p:cNvPr id="390" name="Google Shape;39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1" name="Google Shape;39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25" y="1864650"/>
            <a:ext cx="29389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2626" y="1864637"/>
            <a:ext cx="2938900" cy="2933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46"/>
          <p:cNvCxnSpPr/>
          <p:nvPr/>
        </p:nvCxnSpPr>
        <p:spPr>
          <a:xfrm flipH="1">
            <a:off x="4173950" y="2367125"/>
            <a:ext cx="781500" cy="1379100"/>
          </a:xfrm>
          <a:prstGeom prst="straightConnector1">
            <a:avLst/>
          </a:prstGeom>
          <a:noFill/>
          <a:ln cap="flat" cmpd="sng" w="1143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46"/>
          <p:cNvCxnSpPr/>
          <p:nvPr/>
        </p:nvCxnSpPr>
        <p:spPr>
          <a:xfrm rot="10800000">
            <a:off x="3871325" y="3510225"/>
            <a:ext cx="324600" cy="169500"/>
          </a:xfrm>
          <a:prstGeom prst="straightConnector1">
            <a:avLst/>
          </a:prstGeom>
          <a:noFill/>
          <a:ln cap="flat" cmpd="sng" w="1143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Recommendations</a:t>
            </a:r>
            <a:endParaRPr sz="2720"/>
          </a:p>
        </p:txBody>
      </p:sp>
      <p:sp>
        <p:nvSpPr>
          <p:cNvPr id="400" name="Google Shape;400;p47"/>
          <p:cNvSpPr txBox="1"/>
          <p:nvPr>
            <p:ph idx="1" type="body"/>
          </p:nvPr>
        </p:nvSpPr>
        <p:spPr>
          <a:xfrm>
            <a:off x="311700" y="1078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Draw dissimilar subgraphs (very) differently</a:t>
            </a:r>
            <a:endParaRPr sz="2600"/>
          </a:p>
        </p:txBody>
      </p:sp>
      <p:sp>
        <p:nvSpPr>
          <p:cNvPr id="401" name="Google Shape;401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2" name="Google Shape;40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50" y="2036275"/>
            <a:ext cx="2505075" cy="26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2975" y="2106575"/>
            <a:ext cx="2370988" cy="24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7"/>
          <p:cNvSpPr/>
          <p:nvPr/>
        </p:nvSpPr>
        <p:spPr>
          <a:xfrm>
            <a:off x="3524875" y="2529350"/>
            <a:ext cx="1696200" cy="18213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Recommendations</a:t>
            </a:r>
            <a:endParaRPr sz="2720"/>
          </a:p>
        </p:txBody>
      </p:sp>
      <p:sp>
        <p:nvSpPr>
          <p:cNvPr id="410" name="Google Shape;410;p48"/>
          <p:cNvSpPr txBox="1"/>
          <p:nvPr>
            <p:ph idx="1" type="body"/>
          </p:nvPr>
        </p:nvSpPr>
        <p:spPr>
          <a:xfrm>
            <a:off x="311700" y="1078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Draw dissimilar subgraphs (very) differently</a:t>
            </a:r>
            <a:endParaRPr sz="2600"/>
          </a:p>
        </p:txBody>
      </p:sp>
      <p:sp>
        <p:nvSpPr>
          <p:cNvPr id="411" name="Google Shape;41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2" name="Google Shape;41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50" y="2036275"/>
            <a:ext cx="2505075" cy="262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" name="Google Shape;413;p48"/>
          <p:cNvCxnSpPr/>
          <p:nvPr/>
        </p:nvCxnSpPr>
        <p:spPr>
          <a:xfrm flipH="1">
            <a:off x="4173950" y="2367125"/>
            <a:ext cx="781500" cy="1379100"/>
          </a:xfrm>
          <a:prstGeom prst="straightConnector1">
            <a:avLst/>
          </a:prstGeom>
          <a:noFill/>
          <a:ln cap="flat" cmpd="sng" w="1143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48"/>
          <p:cNvCxnSpPr/>
          <p:nvPr/>
        </p:nvCxnSpPr>
        <p:spPr>
          <a:xfrm rot="10800000">
            <a:off x="3871325" y="3510225"/>
            <a:ext cx="324600" cy="169500"/>
          </a:xfrm>
          <a:prstGeom prst="straightConnector1">
            <a:avLst/>
          </a:prstGeom>
          <a:noFill/>
          <a:ln cap="flat" cmpd="sng" w="1143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5" name="Google Shape;41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9125" y="2036279"/>
            <a:ext cx="2872822" cy="26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421" name="Google Shape;421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We study 5-8 node motifs; Does this hold for larger structures?</a:t>
            </a:r>
            <a:endParaRPr sz="2600"/>
          </a:p>
        </p:txBody>
      </p:sp>
      <p:sp>
        <p:nvSpPr>
          <p:cNvPr id="422" name="Google Shape;422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8" name="Google Shape;428;p50"/>
          <p:cNvSpPr/>
          <p:nvPr/>
        </p:nvSpPr>
        <p:spPr>
          <a:xfrm>
            <a:off x="508825" y="1614950"/>
            <a:ext cx="3252000" cy="39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 A</a:t>
            </a:r>
            <a:endParaRPr/>
          </a:p>
        </p:txBody>
      </p:sp>
      <p:sp>
        <p:nvSpPr>
          <p:cNvPr id="429" name="Google Shape;429;p50"/>
          <p:cNvSpPr/>
          <p:nvPr/>
        </p:nvSpPr>
        <p:spPr>
          <a:xfrm>
            <a:off x="4783400" y="3515050"/>
            <a:ext cx="3252000" cy="39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 D</a:t>
            </a:r>
            <a:endParaRPr/>
          </a:p>
        </p:txBody>
      </p:sp>
      <p:sp>
        <p:nvSpPr>
          <p:cNvPr id="430" name="Google Shape;430;p50"/>
          <p:cNvSpPr/>
          <p:nvPr/>
        </p:nvSpPr>
        <p:spPr>
          <a:xfrm>
            <a:off x="892275" y="2957050"/>
            <a:ext cx="1062000" cy="1799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Cluster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C</a:t>
            </a:r>
            <a:endParaRPr sz="1200"/>
          </a:p>
        </p:txBody>
      </p:sp>
      <p:sp>
        <p:nvSpPr>
          <p:cNvPr id="431" name="Google Shape;431;p50"/>
          <p:cNvSpPr/>
          <p:nvPr/>
        </p:nvSpPr>
        <p:spPr>
          <a:xfrm>
            <a:off x="5538025" y="1474850"/>
            <a:ext cx="1851000" cy="83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 B</a:t>
            </a:r>
            <a:endParaRPr/>
          </a:p>
        </p:txBody>
      </p:sp>
      <p:cxnSp>
        <p:nvCxnSpPr>
          <p:cNvPr id="432" name="Google Shape;432;p50"/>
          <p:cNvCxnSpPr>
            <a:stCxn id="428" idx="4"/>
            <a:endCxn id="430" idx="7"/>
          </p:cNvCxnSpPr>
          <p:nvPr/>
        </p:nvCxnSpPr>
        <p:spPr>
          <a:xfrm flipH="1">
            <a:off x="1798825" y="2008550"/>
            <a:ext cx="336000" cy="12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3" name="Google Shape;433;p50"/>
          <p:cNvCxnSpPr>
            <a:stCxn id="428" idx="3"/>
            <a:endCxn id="430" idx="0"/>
          </p:cNvCxnSpPr>
          <p:nvPr/>
        </p:nvCxnSpPr>
        <p:spPr>
          <a:xfrm>
            <a:off x="985069" y="1950909"/>
            <a:ext cx="438300" cy="10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4" name="Google Shape;434;p50"/>
          <p:cNvCxnSpPr>
            <a:endCxn id="430" idx="0"/>
          </p:cNvCxnSpPr>
          <p:nvPr/>
        </p:nvCxnSpPr>
        <p:spPr>
          <a:xfrm flipH="1">
            <a:off x="1423275" y="1998250"/>
            <a:ext cx="140100" cy="95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5" name="Google Shape;435;p50"/>
          <p:cNvCxnSpPr>
            <a:stCxn id="429" idx="2"/>
          </p:cNvCxnSpPr>
          <p:nvPr/>
        </p:nvCxnSpPr>
        <p:spPr>
          <a:xfrm flipH="1">
            <a:off x="1895300" y="3711850"/>
            <a:ext cx="2888100" cy="44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6" name="Google Shape;436;p50"/>
          <p:cNvCxnSpPr>
            <a:stCxn id="428" idx="5"/>
          </p:cNvCxnSpPr>
          <p:nvPr/>
        </p:nvCxnSpPr>
        <p:spPr>
          <a:xfrm flipH="1">
            <a:off x="1951081" y="1950909"/>
            <a:ext cx="1333500" cy="183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7" name="Google Shape;437;p50"/>
          <p:cNvCxnSpPr/>
          <p:nvPr/>
        </p:nvCxnSpPr>
        <p:spPr>
          <a:xfrm flipH="1">
            <a:off x="1872675" y="3900950"/>
            <a:ext cx="4048800" cy="41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8" name="Google Shape;438;p50"/>
          <p:cNvCxnSpPr/>
          <p:nvPr/>
        </p:nvCxnSpPr>
        <p:spPr>
          <a:xfrm flipH="1">
            <a:off x="1951350" y="2300750"/>
            <a:ext cx="3579300" cy="166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50"/>
          <p:cNvCxnSpPr>
            <a:endCxn id="429" idx="1"/>
          </p:cNvCxnSpPr>
          <p:nvPr/>
        </p:nvCxnSpPr>
        <p:spPr>
          <a:xfrm>
            <a:off x="3354044" y="1950891"/>
            <a:ext cx="1905600" cy="162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50"/>
          <p:cNvCxnSpPr>
            <a:stCxn id="428" idx="5"/>
            <a:endCxn id="431" idx="1"/>
          </p:cNvCxnSpPr>
          <p:nvPr/>
        </p:nvCxnSpPr>
        <p:spPr>
          <a:xfrm flipH="1" rot="10800000">
            <a:off x="3284581" y="1891509"/>
            <a:ext cx="2253300" cy="5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</a:t>
            </a:r>
            <a:endParaRPr/>
          </a:p>
        </p:txBody>
      </p:sp>
      <p:sp>
        <p:nvSpPr>
          <p:cNvPr id="446" name="Google Shape;446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We study 5-8 node motifs; Does this hold for larger structures?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Layout algorithms that identify motifs, and depict them similarly</a:t>
            </a:r>
            <a:endParaRPr/>
          </a:p>
        </p:txBody>
      </p:sp>
      <p:sp>
        <p:nvSpPr>
          <p:cNvPr id="447" name="Google Shape;447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54925" y="85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Which of these are more similar?</a:t>
            </a:r>
            <a:endParaRPr sz="38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650" y="733700"/>
            <a:ext cx="1976650" cy="207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075" y="1410925"/>
            <a:ext cx="2505075" cy="26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4650" y="3070675"/>
            <a:ext cx="1976650" cy="20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598600" y="1401100"/>
            <a:ext cx="2205000" cy="26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?</a:t>
            </a:r>
            <a:endParaRPr sz="12000"/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453" name="Google Shape;453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This work arose from </a:t>
            </a:r>
            <a:r>
              <a:rPr lang="en"/>
              <a:t>collaboration</a:t>
            </a:r>
            <a:r>
              <a:rPr lang="en"/>
              <a:t> initiated at Dagstuhl Seminar 23051, “Perception in Network Visualization”, February 2023.</a:t>
            </a:r>
            <a:endParaRPr/>
          </a:p>
        </p:txBody>
      </p:sp>
      <p:sp>
        <p:nvSpPr>
          <p:cNvPr id="454" name="Google Shape;454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460" name="Google Shape;460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study 5-8 node motifs; Does this hold for larger structures?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Layout algorithms that identify motifs, and depict them similarly</a:t>
            </a:r>
            <a:endParaRPr sz="2400"/>
          </a:p>
        </p:txBody>
      </p:sp>
      <p:sp>
        <p:nvSpPr>
          <p:cNvPr id="461" name="Google Shape;461;p53"/>
          <p:cNvSpPr txBox="1"/>
          <p:nvPr/>
        </p:nvSpPr>
        <p:spPr>
          <a:xfrm>
            <a:off x="1917450" y="3512150"/>
            <a:ext cx="53091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Open for questions</a:t>
            </a:r>
            <a:endParaRPr sz="4200"/>
          </a:p>
        </p:txBody>
      </p:sp>
      <p:sp>
        <p:nvSpPr>
          <p:cNvPr id="462" name="Google Shape;462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 and Questions</a:t>
            </a:r>
            <a:endParaRPr/>
          </a:p>
        </p:txBody>
      </p:sp>
      <p:sp>
        <p:nvSpPr>
          <p:cNvPr id="468" name="Google Shape;468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54925" y="85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Which of these are more similar?</a:t>
            </a:r>
            <a:endParaRPr sz="38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650" y="733700"/>
            <a:ext cx="1976650" cy="207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075" y="1410925"/>
            <a:ext cx="2505075" cy="26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4650" y="3070675"/>
            <a:ext cx="1976650" cy="20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4328650" y="1113500"/>
            <a:ext cx="424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Structure, different shape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4328650" y="3456025"/>
            <a:ext cx="424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structure, same shape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Hypotheses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88" y="1495525"/>
            <a:ext cx="1524300" cy="15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4269" y="1477024"/>
            <a:ext cx="1559569" cy="16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1680075" y="2120425"/>
            <a:ext cx="667800" cy="4869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013" y="1495525"/>
            <a:ext cx="1524300" cy="15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6434" y="1451538"/>
            <a:ext cx="1608178" cy="16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6668975" y="2077513"/>
            <a:ext cx="667800" cy="57270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935288" y="1135600"/>
            <a:ext cx="22638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Judge to be </a:t>
            </a:r>
            <a:r>
              <a:rPr lang="en" sz="1800"/>
              <a:t>different</a:t>
            </a:r>
            <a:endParaRPr sz="1800"/>
          </a:p>
        </p:txBody>
      </p:sp>
      <p:sp>
        <p:nvSpPr>
          <p:cNvPr id="107" name="Google Shape;107;p18"/>
          <p:cNvSpPr txBox="1"/>
          <p:nvPr/>
        </p:nvSpPr>
        <p:spPr>
          <a:xfrm>
            <a:off x="5870988" y="1135600"/>
            <a:ext cx="22638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Judge to be the </a:t>
            </a:r>
            <a:r>
              <a:rPr lang="en" sz="1800"/>
              <a:t>same</a:t>
            </a:r>
            <a:endParaRPr sz="1800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446" y="3457075"/>
            <a:ext cx="1241400" cy="16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>
            <a:off x="1895425" y="3457063"/>
            <a:ext cx="667800" cy="57270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1171" y="3457075"/>
            <a:ext cx="1241400" cy="16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7186150" y="3499975"/>
            <a:ext cx="667800" cy="4869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levels of perceptual processing (Ware 2021)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52475"/>
            <a:ext cx="774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‘Bottom-up’: low-level properties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‘Pattern recognition’: grouping into regions, patterns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‘Top-down’: Cognitive evaluation</a:t>
            </a:r>
            <a:endParaRPr sz="2600"/>
          </a:p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levels of perceptual processing (Ware 2021)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1152475"/>
            <a:ext cx="805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‘Bottom-up’: low-level properties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 sz="2600"/>
              <a:t>‘Pattern recognition’: grouping into regions, patterns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‘Top-down’: Cognitive evaluation</a:t>
            </a:r>
            <a:endParaRPr sz="2600"/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Gestalt Principle of Similarity</a:t>
            </a:r>
            <a:endParaRPr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Distinct objects may be grouped together by looking similar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During pattern recognition, subgraphs may be grouped together by looking similar</a:t>
            </a:r>
            <a:endParaRPr sz="2500"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356" y="254475"/>
            <a:ext cx="2440219" cy="22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6184975" y="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Source: </a:t>
            </a:r>
            <a:r>
              <a:rPr i="1" lang="en" sz="1100">
                <a:solidFill>
                  <a:schemeClr val="dk1"/>
                </a:solidFill>
              </a:rPr>
              <a:t>Creative Beacon</a:t>
            </a:r>
            <a:endParaRPr/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9463" y="2592637"/>
            <a:ext cx="2010261" cy="18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