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28" r:id="rId3"/>
    <p:sldId id="342" r:id="rId4"/>
    <p:sldId id="333" r:id="rId5"/>
    <p:sldId id="332" r:id="rId6"/>
    <p:sldId id="339" r:id="rId7"/>
    <p:sldId id="329" r:id="rId8"/>
    <p:sldId id="341" r:id="rId9"/>
    <p:sldId id="338" r:id="rId1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CC0000"/>
    <a:srgbClr val="C00000"/>
    <a:srgbClr val="EAEAEA"/>
    <a:srgbClr val="DEDEDE"/>
    <a:srgbClr val="DBDBDB"/>
    <a:srgbClr val="F6F0EE"/>
    <a:srgbClr val="E2F0D9"/>
    <a:srgbClr val="FCFFE5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9" autoAdjust="0"/>
    <p:restoredTop sz="94215" autoAdjust="0"/>
  </p:normalViewPr>
  <p:slideViewPr>
    <p:cSldViewPr snapToGrid="0">
      <p:cViewPr varScale="1">
        <p:scale>
          <a:sx n="63" d="100"/>
          <a:sy n="63" d="100"/>
        </p:scale>
        <p:origin x="807" y="51"/>
      </p:cViewPr>
      <p:guideLst/>
    </p:cSldViewPr>
  </p:slideViewPr>
  <p:notesTextViewPr>
    <p:cViewPr>
      <p:scale>
        <a:sx n="3" d="2"/>
        <a:sy n="3" d="2"/>
      </p:scale>
      <p:origin x="0" y="-501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o Di Giacomo" userId="be9793eb-1eac-477a-a192-22afc486a04c" providerId="ADAL" clId="{27015BB3-73CE-4D5E-BBF8-78DE9E71E74A}"/>
    <pc:docChg chg="modSld">
      <pc:chgData name="Emilio Di Giacomo" userId="be9793eb-1eac-477a-a192-22afc486a04c" providerId="ADAL" clId="{27015BB3-73CE-4D5E-BBF8-78DE9E71E74A}" dt="2023-09-20T18:03:17.001" v="20" actId="1036"/>
      <pc:docMkLst>
        <pc:docMk/>
      </pc:docMkLst>
      <pc:sldChg chg="modSp mod">
        <pc:chgData name="Emilio Di Giacomo" userId="be9793eb-1eac-477a-a192-22afc486a04c" providerId="ADAL" clId="{27015BB3-73CE-4D5E-BBF8-78DE9E71E74A}" dt="2023-09-20T18:03:17.001" v="20" actId="1036"/>
        <pc:sldMkLst>
          <pc:docMk/>
          <pc:sldMk cId="1976264467" sldId="257"/>
        </pc:sldMkLst>
        <pc:grpChg chg="mod">
          <ac:chgData name="Emilio Di Giacomo" userId="be9793eb-1eac-477a-a192-22afc486a04c" providerId="ADAL" clId="{27015BB3-73CE-4D5E-BBF8-78DE9E71E74A}" dt="2023-09-20T18:03:17.001" v="20" actId="1036"/>
          <ac:grpSpMkLst>
            <pc:docMk/>
            <pc:sldMk cId="1976264467" sldId="257"/>
            <ac:grpSpMk id="5" creationId="{A5CC9580-C8A0-40AC-B9E8-5F98520192BF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4" cy="49829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A526ACD-B7FA-422C-999F-D14D690F63D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8"/>
            <a:ext cx="2944284" cy="49829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4" cy="49829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7A80F6C-CC48-4A83-840D-16ADEED0B0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3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4" cy="49829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FEE1D06-5938-4AA9-A5A3-6E902165BC2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4" cy="49829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4" cy="49829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753B510-A571-44A4-A4EF-701C4A0380A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 first present some particular boxes. Here we are together in our natural environment of </a:t>
            </a:r>
            <a:r>
              <a:rPr lang="en-US" dirty="0" err="1"/>
              <a:t>combopt</a:t>
            </a:r>
            <a:r>
              <a:rPr lang="en-US" dirty="0"/>
              <a:t> …</a:t>
            </a:r>
          </a:p>
          <a:p>
            <a:pPr marL="228600" indent="-228600">
              <a:buAutoNum type="arabicPeriod"/>
            </a:pPr>
            <a:r>
              <a:rPr lang="en-US" dirty="0"/>
              <a:t>Here is Marco in more details, my details are here in 3D</a:t>
            </a:r>
          </a:p>
          <a:p>
            <a:pPr marL="228600" indent="-228600">
              <a:buAutoNum type="arabicPeriod"/>
            </a:pPr>
            <a:r>
              <a:rPr lang="en-US" dirty="0"/>
              <a:t>And now we can go to the boxes of the talk. </a:t>
            </a:r>
          </a:p>
          <a:p>
            <a:pPr marL="228600" indent="-228600">
              <a:buAutoNum type="arabicPeriod"/>
            </a:pPr>
            <a:r>
              <a:rPr lang="en-US" dirty="0"/>
              <a:t>We are in white boxed and there we are, boxes …killing the punchline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3B510-A571-44A4-A4EF-701C4A0380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We can immediately get rid of the first line of the title, it is like starting with the punchline   </a:t>
            </a:r>
          </a:p>
          <a:p>
            <a:pPr marL="0" indent="0">
              <a:buNone/>
            </a:pPr>
            <a:r>
              <a:rPr lang="en-US" dirty="0"/>
              <a:t>2.  We have only axis-parallel boxes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3B510-A571-44A4-A4EF-701C4A0380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6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Easy, but important for us and the algorithm is also linear, easy</a:t>
            </a:r>
          </a:p>
          <a:p>
            <a:pPr marL="228600" indent="-228600">
              <a:buAutoNum type="arabicPeriod"/>
            </a:pPr>
            <a:r>
              <a:rPr lang="en-US" dirty="0"/>
              <a:t>Reformulation can be used both for lower and upper bounds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3B510-A571-44A4-A4EF-701C4A0380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already hard for small graphs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3B510-A571-44A4-A4EF-701C4A0380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4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Clearly a graph drawing problem ;=).</a:t>
            </a:r>
          </a:p>
          <a:p>
            <a:r>
              <a:rPr lang="en-US" dirty="0"/>
              <a:t>- To the last sentence: when the red inequalities are satisfied</a:t>
            </a:r>
          </a:p>
          <a:p>
            <a:r>
              <a:rPr lang="en-US" dirty="0"/>
              <a:t>The gap of </a:t>
            </a:r>
            <a:r>
              <a:rPr lang="en-US" dirty="0" err="1"/>
              <a:t>Grötzsch</a:t>
            </a:r>
            <a:r>
              <a:rPr lang="en-US" dirty="0"/>
              <a:t> and Ramsey made them a good candidate for a counterexample to Wegner’s, now we start  of  our main subject  for today, a general class of graphs containing the third example we mentioned: Petersen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3B510-A571-44A4-A4EF-701C4A0380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immediately get rid of the first line of the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3B510-A571-44A4-A4EF-701C4A0380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4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3B510-A571-44A4-A4EF-701C4A0380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6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3B510-A571-44A4-A4EF-701C4A0380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3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0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0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1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6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4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5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8ADF-8A4C-4D9F-B1F1-BD2EBC6597F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14DA-DBE6-4FBA-9A6D-363CBF1E1E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0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94365" y="-897410"/>
            <a:ext cx="13800909" cy="590770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</a:rPr>
              <a:t>    Boxicity and Interval-Orders: </a:t>
            </a:r>
            <a:br>
              <a:rPr lang="en-US" dirty="0">
                <a:solidFill>
                  <a:srgbClr val="002060"/>
                </a:solidFill>
                <a:latin typeface="Corbel Light" panose="020B0303020204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</a:rPr>
              <a:t>Petersen and the complements of Line Graphs</a:t>
            </a:r>
            <a:br>
              <a:rPr lang="en-US" sz="4800" dirty="0">
                <a:solidFill>
                  <a:srgbClr val="002060"/>
                </a:solidFill>
                <a:latin typeface="Corbel Light" panose="020B0303020204020204" pitchFamily="34" charset="0"/>
              </a:rPr>
            </a:br>
            <a:br>
              <a:rPr lang="en-US" sz="800" dirty="0">
                <a:solidFill>
                  <a:srgbClr val="002060"/>
                </a:solidFill>
                <a:latin typeface="Corbel Light" panose="020B0303020204020204" pitchFamily="34" charset="0"/>
              </a:rPr>
            </a:br>
            <a:br>
              <a:rPr lang="en-US" sz="800" dirty="0">
                <a:solidFill>
                  <a:srgbClr val="002060"/>
                </a:solidFill>
                <a:latin typeface="Corbel Light" panose="020B0303020204020204" pitchFamily="34" charset="0"/>
              </a:rPr>
            </a:br>
            <a:r>
              <a:rPr lang="en-US" sz="3600" dirty="0" err="1">
                <a:solidFill>
                  <a:srgbClr val="002060"/>
                </a:solidFill>
                <a:latin typeface="Corbel Light" panose="020B0303020204020204" pitchFamily="34" charset="0"/>
              </a:rPr>
              <a:t>András</a:t>
            </a:r>
            <a: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orbel Light" panose="020B0303020204020204" pitchFamily="34" charset="0"/>
              </a:rPr>
              <a:t>Seb</a:t>
            </a:r>
            <a:r>
              <a:rPr lang="hu-HU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ő</a:t>
            </a:r>
            <a:br>
              <a:rPr lang="hu-HU" sz="3600" dirty="0">
                <a:solidFill>
                  <a:srgbClr val="002060"/>
                </a:solidFill>
                <a:latin typeface="Corbel Light" panose="020B0303020204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CNRS,  Univ. Grenoble Alpes, </a:t>
            </a:r>
            <a:r>
              <a:rPr lang="en-US" sz="3600" dirty="0" err="1">
                <a:solidFill>
                  <a:srgbClr val="002060"/>
                </a:solidFill>
                <a:latin typeface="Corbel Light" panose="020B0303020204020204" pitchFamily="34" charset="0"/>
              </a:rPr>
              <a:t>Labo</a:t>
            </a:r>
            <a: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 G-SCOP</a:t>
            </a:r>
            <a:br>
              <a:rPr lang="hu-HU" sz="800" dirty="0">
                <a:solidFill>
                  <a:srgbClr val="002060"/>
                </a:solidFill>
                <a:latin typeface="Corbel Light" panose="020B0303020204020204" pitchFamily="34" charset="0"/>
              </a:rPr>
            </a:br>
            <a:br>
              <a:rPr lang="hu-HU" sz="800" dirty="0">
                <a:solidFill>
                  <a:srgbClr val="002060"/>
                </a:solidFill>
                <a:latin typeface="Corbel Light" panose="020B0303020204020204" pitchFamily="34" charset="0"/>
              </a:rPr>
            </a:br>
            <a:r>
              <a:rPr lang="hu-HU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joint work with Marco Caoduro</a:t>
            </a:r>
            <a:b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Sauder School of Business, Univ. British Columbia </a:t>
            </a:r>
            <a:br>
              <a:rPr lang="hu-HU" sz="3600" dirty="0">
                <a:solidFill>
                  <a:srgbClr val="002060"/>
                </a:solidFill>
                <a:latin typeface="Corbel Light" panose="020B0303020204020204" pitchFamily="34" charset="0"/>
              </a:rPr>
            </a:br>
            <a:endParaRPr lang="en-US" sz="3600" dirty="0">
              <a:solidFill>
                <a:srgbClr val="002060"/>
              </a:solidFill>
              <a:latin typeface="Corbel Light" panose="020B03030202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0568E2-257D-4D9F-87D2-8819864F4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522" y="3551168"/>
            <a:ext cx="2495803" cy="21229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332407" y="6415326"/>
            <a:ext cx="247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GD2023,  September 21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CC9580-C8A0-40AC-B9E8-5F98520192BF}"/>
              </a:ext>
            </a:extLst>
          </p:cNvPr>
          <p:cNvGrpSpPr/>
          <p:nvPr/>
        </p:nvGrpSpPr>
        <p:grpSpPr>
          <a:xfrm>
            <a:off x="9511063" y="3563879"/>
            <a:ext cx="2791827" cy="2672822"/>
            <a:chOff x="9348057" y="369073"/>
            <a:chExt cx="2791827" cy="26728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C727431-E18D-46D5-A7F1-7F1AECBF15C6}"/>
                </a:ext>
              </a:extLst>
            </p:cNvPr>
            <p:cNvSpPr/>
            <p:nvPr/>
          </p:nvSpPr>
          <p:spPr>
            <a:xfrm rot="10800000">
              <a:off x="9348057" y="944762"/>
              <a:ext cx="1014439" cy="1401071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0DAD6AC-B0F2-4F5F-A9DA-9AFF7409F115}"/>
                </a:ext>
              </a:extLst>
            </p:cNvPr>
            <p:cNvSpPr/>
            <p:nvPr/>
          </p:nvSpPr>
          <p:spPr>
            <a:xfrm rot="10800000">
              <a:off x="9914707" y="2150263"/>
              <a:ext cx="1544036" cy="891632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A2D501-2449-439D-960C-711205F5EC45}"/>
                </a:ext>
              </a:extLst>
            </p:cNvPr>
            <p:cNvSpPr/>
            <p:nvPr/>
          </p:nvSpPr>
          <p:spPr>
            <a:xfrm rot="10800000">
              <a:off x="11212986" y="979536"/>
              <a:ext cx="926898" cy="1384993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E03848-2048-490C-9783-5CB7851144C5}"/>
                </a:ext>
              </a:extLst>
            </p:cNvPr>
            <p:cNvSpPr/>
            <p:nvPr/>
          </p:nvSpPr>
          <p:spPr>
            <a:xfrm rot="10800000">
              <a:off x="10302108" y="369073"/>
              <a:ext cx="1185933" cy="851063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B1EE0E7-0218-43CB-B1EF-42E5B580E9B1}"/>
                </a:ext>
              </a:extLst>
            </p:cNvPr>
            <p:cNvSpPr/>
            <p:nvPr/>
          </p:nvSpPr>
          <p:spPr>
            <a:xfrm rot="10800000">
              <a:off x="10648949" y="872749"/>
              <a:ext cx="926898" cy="851063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E1DC0D-69EF-4027-978F-E0D604DAAC48}"/>
                </a:ext>
              </a:extLst>
            </p:cNvPr>
            <p:cNvSpPr/>
            <p:nvPr/>
          </p:nvSpPr>
          <p:spPr>
            <a:xfrm rot="10800000">
              <a:off x="9829906" y="1605270"/>
              <a:ext cx="926898" cy="851063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A2397A2B-3341-48E5-9F29-CDEFE63BBDD2}"/>
                </a:ext>
              </a:extLst>
            </p:cNvPr>
            <p:cNvSpPr/>
            <p:nvPr/>
          </p:nvSpPr>
          <p:spPr>
            <a:xfrm rot="2641722">
              <a:off x="9435555" y="1701784"/>
              <a:ext cx="1443464" cy="701930"/>
            </a:xfrm>
            <a:prstGeom prst="triangle">
              <a:avLst>
                <a:gd name="adj" fmla="val 5333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EAA623F7-CF45-4FCB-8187-51D116F41A65}"/>
                </a:ext>
              </a:extLst>
            </p:cNvPr>
            <p:cNvSpPr/>
            <p:nvPr/>
          </p:nvSpPr>
          <p:spPr>
            <a:xfrm rot="13441722">
              <a:off x="10519777" y="915837"/>
              <a:ext cx="1443464" cy="701930"/>
            </a:xfrm>
            <a:prstGeom prst="triangle">
              <a:avLst>
                <a:gd name="adj" fmla="val 53337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0AA02B-5CD2-4F1A-9ED2-B89853F58F39}"/>
                </a:ext>
              </a:extLst>
            </p:cNvPr>
            <p:cNvCxnSpPr>
              <a:cxnSpLocks/>
              <a:stCxn id="40" idx="4"/>
              <a:endCxn id="39" idx="2"/>
            </p:cNvCxnSpPr>
            <p:nvPr/>
          </p:nvCxnSpPr>
          <p:spPr>
            <a:xfrm flipH="1">
              <a:off x="9394440" y="512844"/>
              <a:ext cx="1572077" cy="1290629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B42374-A92A-4D50-B545-092AE72FB525}"/>
                </a:ext>
              </a:extLst>
            </p:cNvPr>
            <p:cNvCxnSpPr>
              <a:cxnSpLocks/>
              <a:endCxn id="39" idx="4"/>
            </p:cNvCxnSpPr>
            <p:nvPr/>
          </p:nvCxnSpPr>
          <p:spPr>
            <a:xfrm flipH="1">
              <a:off x="10432279" y="1511718"/>
              <a:ext cx="1590420" cy="1294989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7DCE8E1-8B9E-4C55-90FA-D1A9F4AC34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40074" y="1457785"/>
              <a:ext cx="532132" cy="373033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0091517-DB54-49D1-8BE3-1DE3C89B949C}"/>
                </a:ext>
              </a:extLst>
            </p:cNvPr>
            <p:cNvSpPr/>
            <p:nvPr/>
          </p:nvSpPr>
          <p:spPr>
            <a:xfrm>
              <a:off x="10928259" y="465925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FC800DF-5361-4581-8244-EBA511F11FBC}"/>
                </a:ext>
              </a:extLst>
            </p:cNvPr>
            <p:cNvSpPr/>
            <p:nvPr/>
          </p:nvSpPr>
          <p:spPr>
            <a:xfrm>
              <a:off x="9380338" y="1753208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1A2DD3F-EF96-4534-8289-6C7034F6D510}"/>
                </a:ext>
              </a:extLst>
            </p:cNvPr>
            <p:cNvSpPr/>
            <p:nvPr/>
          </p:nvSpPr>
          <p:spPr>
            <a:xfrm>
              <a:off x="11922688" y="1455031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DA0D524-06B9-446A-B57E-B5BA4F8B2AC6}"/>
                </a:ext>
              </a:extLst>
            </p:cNvPr>
            <p:cNvSpPr/>
            <p:nvPr/>
          </p:nvSpPr>
          <p:spPr>
            <a:xfrm>
              <a:off x="10378279" y="2734080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97E667-1098-4546-9689-F479F239E615}"/>
                </a:ext>
              </a:extLst>
            </p:cNvPr>
            <p:cNvSpPr/>
            <p:nvPr/>
          </p:nvSpPr>
          <p:spPr>
            <a:xfrm>
              <a:off x="10913019" y="1418425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9A4232-2AEA-4480-B7E3-F5AC0D09FB7A}"/>
                </a:ext>
              </a:extLst>
            </p:cNvPr>
            <p:cNvSpPr/>
            <p:nvPr/>
          </p:nvSpPr>
          <p:spPr>
            <a:xfrm>
              <a:off x="10379619" y="1784185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82D93E-CA82-416C-9064-55FAEED732E1}"/>
              </a:ext>
            </a:extLst>
          </p:cNvPr>
          <p:cNvGrpSpPr>
            <a:grpSpLocks noChangeAspect="1"/>
          </p:cNvGrpSpPr>
          <p:nvPr/>
        </p:nvGrpSpPr>
        <p:grpSpPr>
          <a:xfrm>
            <a:off x="2239265" y="3551173"/>
            <a:ext cx="3780000" cy="3310942"/>
            <a:chOff x="4147095" y="4590821"/>
            <a:chExt cx="2853740" cy="24996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E5AE34-145A-42D3-BFB3-FF054DBAC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095" y="4590821"/>
              <a:ext cx="2853740" cy="249962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E947A4-A803-490F-8711-2BCA8853FC7C}"/>
                </a:ext>
              </a:extLst>
            </p:cNvPr>
            <p:cNvSpPr/>
            <p:nvPr/>
          </p:nvSpPr>
          <p:spPr>
            <a:xfrm>
              <a:off x="4889534" y="4811863"/>
              <a:ext cx="279448" cy="3608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47AF67-1F56-4927-AFCC-67DFD8F3C419}"/>
                </a:ext>
              </a:extLst>
            </p:cNvPr>
            <p:cNvSpPr/>
            <p:nvPr/>
          </p:nvSpPr>
          <p:spPr>
            <a:xfrm>
              <a:off x="6000577" y="4625050"/>
              <a:ext cx="279448" cy="36083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Marco Caoduro - Postdoctoral Fellow - UBC Sauder School of Business |  LinkedIn">
            <a:extLst>
              <a:ext uri="{FF2B5EF4-FFF2-40B4-BE49-F238E27FC236}">
                <a16:creationId xmlns:a16="http://schemas.microsoft.com/office/drawing/2014/main" id="{CCDDAB6D-2D82-4AFF-BCD8-67D6BB5582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7064" y="3586369"/>
            <a:ext cx="320400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3B1B9701-D79E-4EF5-B5C7-46A2E568D713}"/>
              </a:ext>
            </a:extLst>
          </p:cNvPr>
          <p:cNvGrpSpPr/>
          <p:nvPr/>
        </p:nvGrpSpPr>
        <p:grpSpPr>
          <a:xfrm>
            <a:off x="8674533" y="1648230"/>
            <a:ext cx="2825773" cy="2672820"/>
            <a:chOff x="9195041" y="375103"/>
            <a:chExt cx="2825773" cy="26728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2E2D83-D69A-4697-88CB-AB61F70BD63E}"/>
                </a:ext>
              </a:extLst>
            </p:cNvPr>
            <p:cNvSpPr/>
            <p:nvPr/>
          </p:nvSpPr>
          <p:spPr>
            <a:xfrm rot="10800000">
              <a:off x="9195041" y="955332"/>
              <a:ext cx="1014439" cy="1401071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63D9F-264D-4032-B607-B126368CB53A}"/>
                </a:ext>
              </a:extLst>
            </p:cNvPr>
            <p:cNvSpPr/>
            <p:nvPr/>
          </p:nvSpPr>
          <p:spPr>
            <a:xfrm rot="10800000">
              <a:off x="9795637" y="2156291"/>
              <a:ext cx="1544036" cy="891632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379964-3410-4C5B-A8BE-8B66A43E25D1}"/>
                </a:ext>
              </a:extLst>
            </p:cNvPr>
            <p:cNvSpPr/>
            <p:nvPr/>
          </p:nvSpPr>
          <p:spPr>
            <a:xfrm rot="10800000">
              <a:off x="11093916" y="985564"/>
              <a:ext cx="926898" cy="1384993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B5D871-6535-456F-AADB-C3D37DDAB2DA}"/>
                </a:ext>
              </a:extLst>
            </p:cNvPr>
            <p:cNvSpPr/>
            <p:nvPr/>
          </p:nvSpPr>
          <p:spPr>
            <a:xfrm rot="10800000">
              <a:off x="9834823" y="375103"/>
              <a:ext cx="1534149" cy="851063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BE1975-642B-49B9-A3F4-D8784C3E9F09}"/>
                </a:ext>
              </a:extLst>
            </p:cNvPr>
            <p:cNvSpPr/>
            <p:nvPr/>
          </p:nvSpPr>
          <p:spPr>
            <a:xfrm rot="10800000">
              <a:off x="9710836" y="1611298"/>
              <a:ext cx="926898" cy="851063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C6C10A-28DB-499C-9A99-F5534CEFEFCE}"/>
                </a:ext>
              </a:extLst>
            </p:cNvPr>
            <p:cNvSpPr/>
            <p:nvPr/>
          </p:nvSpPr>
          <p:spPr>
            <a:xfrm rot="10800000">
              <a:off x="10529879" y="878777"/>
              <a:ext cx="926898" cy="851063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53D87A-EB9F-49B8-8275-4168ECE2908B}"/>
              </a:ext>
            </a:extLst>
          </p:cNvPr>
          <p:cNvGrpSpPr/>
          <p:nvPr/>
        </p:nvGrpSpPr>
        <p:grpSpPr>
          <a:xfrm>
            <a:off x="5867189" y="2292246"/>
            <a:ext cx="2106840" cy="2019750"/>
            <a:chOff x="7046268" y="2287264"/>
            <a:chExt cx="2106840" cy="201975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774A4C-75EE-4219-8D68-F0F7F7D4CB0D}"/>
                </a:ext>
              </a:extLst>
            </p:cNvPr>
            <p:cNvSpPr/>
            <p:nvPr/>
          </p:nvSpPr>
          <p:spPr>
            <a:xfrm rot="10800000">
              <a:off x="7526328" y="3338824"/>
              <a:ext cx="720000" cy="720000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C1C5D6-518A-44F5-AF4C-3B5027C5E0B8}"/>
                </a:ext>
              </a:extLst>
            </p:cNvPr>
            <p:cNvSpPr/>
            <p:nvPr/>
          </p:nvSpPr>
          <p:spPr>
            <a:xfrm rot="10800000">
              <a:off x="8214303" y="3587014"/>
              <a:ext cx="720000" cy="720000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85D940-7292-4649-9547-077D49F90C1C}"/>
                </a:ext>
              </a:extLst>
            </p:cNvPr>
            <p:cNvSpPr/>
            <p:nvPr/>
          </p:nvSpPr>
          <p:spPr>
            <a:xfrm rot="10800000">
              <a:off x="8433108" y="2877271"/>
              <a:ext cx="720000" cy="720000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169E76-E6AB-4903-8E56-BF25EC64011D}"/>
                </a:ext>
              </a:extLst>
            </p:cNvPr>
            <p:cNvSpPr/>
            <p:nvPr/>
          </p:nvSpPr>
          <p:spPr>
            <a:xfrm rot="10800000">
              <a:off x="7556808" y="2287264"/>
              <a:ext cx="720000" cy="720000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7A1468D-BB58-4CE5-B4B0-E7B7BA9C37C2}"/>
                </a:ext>
              </a:extLst>
            </p:cNvPr>
            <p:cNvSpPr/>
            <p:nvPr/>
          </p:nvSpPr>
          <p:spPr>
            <a:xfrm rot="10800000">
              <a:off x="7046268" y="2851144"/>
              <a:ext cx="720000" cy="720000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D10B49-1289-4548-A651-079759E870CA}"/>
                </a:ext>
              </a:extLst>
            </p:cNvPr>
            <p:cNvSpPr/>
            <p:nvPr/>
          </p:nvSpPr>
          <p:spPr>
            <a:xfrm rot="10800000">
              <a:off x="8144637" y="2390673"/>
              <a:ext cx="720000" cy="720000"/>
            </a:xfrm>
            <a:prstGeom prst="rect">
              <a:avLst/>
            </a:prstGeom>
            <a:solidFill>
              <a:srgbClr val="E2F0D9">
                <a:alpha val="4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AB3744A-7300-40A9-8218-81758D63FA19}"/>
              </a:ext>
            </a:extLst>
          </p:cNvPr>
          <p:cNvGrpSpPr/>
          <p:nvPr/>
        </p:nvGrpSpPr>
        <p:grpSpPr>
          <a:xfrm>
            <a:off x="6266191" y="2422145"/>
            <a:ext cx="1573489" cy="1411049"/>
            <a:chOff x="7314233" y="2330708"/>
            <a:chExt cx="1573489" cy="1411049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A6B05061-CEB2-4219-AC26-68D351879389}"/>
                </a:ext>
              </a:extLst>
            </p:cNvPr>
            <p:cNvSpPr/>
            <p:nvPr/>
          </p:nvSpPr>
          <p:spPr>
            <a:xfrm>
              <a:off x="7355171" y="2370956"/>
              <a:ext cx="1502059" cy="1318206"/>
            </a:xfrm>
            <a:prstGeom prst="hex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E66B98-0861-41EB-ADAB-39F14621BE05}"/>
                </a:ext>
              </a:extLst>
            </p:cNvPr>
            <p:cNvSpPr/>
            <p:nvPr/>
          </p:nvSpPr>
          <p:spPr>
            <a:xfrm>
              <a:off x="7658098" y="2330708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916577-A163-44A5-BE19-F59C53D79B78}"/>
                </a:ext>
              </a:extLst>
            </p:cNvPr>
            <p:cNvSpPr/>
            <p:nvPr/>
          </p:nvSpPr>
          <p:spPr>
            <a:xfrm>
              <a:off x="8468117" y="2335608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DDB5EFB-CB2D-40B4-B732-2721A9E89467}"/>
                </a:ext>
              </a:extLst>
            </p:cNvPr>
            <p:cNvSpPr/>
            <p:nvPr/>
          </p:nvSpPr>
          <p:spPr>
            <a:xfrm>
              <a:off x="7314233" y="2982962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9EE1170-9373-45AB-A5C6-72C71CE836B5}"/>
                </a:ext>
              </a:extLst>
            </p:cNvPr>
            <p:cNvSpPr/>
            <p:nvPr/>
          </p:nvSpPr>
          <p:spPr>
            <a:xfrm>
              <a:off x="8779722" y="2991363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4B2C47-4EB0-4EBC-BB0E-9D92EEB03617}"/>
                </a:ext>
              </a:extLst>
            </p:cNvPr>
            <p:cNvSpPr/>
            <p:nvPr/>
          </p:nvSpPr>
          <p:spPr>
            <a:xfrm>
              <a:off x="8484016" y="3618513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1931D9-FEF8-418F-A67A-0C756DB27171}"/>
                </a:ext>
              </a:extLst>
            </p:cNvPr>
            <p:cNvSpPr/>
            <p:nvPr/>
          </p:nvSpPr>
          <p:spPr>
            <a:xfrm>
              <a:off x="7656701" y="3633757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866683E5-CD2F-4A78-A549-9DEA83CD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143" y="-3759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Boxicity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Corbel Light" panose="020B0303020204020204" pitchFamily="34" charset="0"/>
              </a:rPr>
              <a:t>and  Interval-Orders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7A420F8-F181-45DF-834B-5EB10B7C10AD}"/>
              </a:ext>
            </a:extLst>
          </p:cNvPr>
          <p:cNvGrpSpPr/>
          <p:nvPr/>
        </p:nvGrpSpPr>
        <p:grpSpPr>
          <a:xfrm>
            <a:off x="8740760" y="1745080"/>
            <a:ext cx="2650350" cy="2376155"/>
            <a:chOff x="9261268" y="471953"/>
            <a:chExt cx="2650350" cy="237615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9AB9857-4DA6-444D-9090-125B1EEE5E71}"/>
                </a:ext>
              </a:extLst>
            </p:cNvPr>
            <p:cNvGrpSpPr/>
            <p:nvPr/>
          </p:nvGrpSpPr>
          <p:grpSpPr>
            <a:xfrm>
              <a:off x="9275370" y="518872"/>
              <a:ext cx="2628259" cy="2293863"/>
              <a:chOff x="9275370" y="518872"/>
              <a:chExt cx="2628259" cy="2293863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94FB10E7-36A9-4193-85CA-7E2BA2DF2EF6}"/>
                  </a:ext>
                </a:extLst>
              </p:cNvPr>
              <p:cNvSpPr/>
              <p:nvPr/>
            </p:nvSpPr>
            <p:spPr>
              <a:xfrm rot="13441722">
                <a:off x="10400707" y="921865"/>
                <a:ext cx="1443464" cy="701930"/>
              </a:xfrm>
              <a:prstGeom prst="triangle">
                <a:avLst>
                  <a:gd name="adj" fmla="val 53337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BC2AA641-13F3-4ED2-8A5C-C5F46AA1E0C1}"/>
                  </a:ext>
                </a:extLst>
              </p:cNvPr>
              <p:cNvSpPr/>
              <p:nvPr/>
            </p:nvSpPr>
            <p:spPr>
              <a:xfrm rot="2641722">
                <a:off x="9316485" y="1707812"/>
                <a:ext cx="1443464" cy="701930"/>
              </a:xfrm>
              <a:prstGeom prst="triangle">
                <a:avLst>
                  <a:gd name="adj" fmla="val 53337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B022819-D5F0-4789-A5F1-CE78C63541FD}"/>
                  </a:ext>
                </a:extLst>
              </p:cNvPr>
              <p:cNvCxnSpPr>
                <a:cxnSpLocks/>
                <a:stCxn id="18" idx="4"/>
                <a:endCxn id="17" idx="2"/>
              </p:cNvCxnSpPr>
              <p:nvPr/>
            </p:nvCxnSpPr>
            <p:spPr>
              <a:xfrm flipH="1">
                <a:off x="9275370" y="518872"/>
                <a:ext cx="1572077" cy="1290629"/>
              </a:xfrm>
              <a:prstGeom prst="line">
                <a:avLst/>
              </a:prstGeom>
              <a:ln w="95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5B0AA0D-5AD1-4B32-BE2A-7DBB49A288A9}"/>
                  </a:ext>
                </a:extLst>
              </p:cNvPr>
              <p:cNvCxnSpPr>
                <a:cxnSpLocks/>
                <a:endCxn id="17" idx="4"/>
              </p:cNvCxnSpPr>
              <p:nvPr/>
            </p:nvCxnSpPr>
            <p:spPr>
              <a:xfrm flipH="1">
                <a:off x="10313209" y="1517746"/>
                <a:ext cx="1590420" cy="1294989"/>
              </a:xfrm>
              <a:prstGeom prst="line">
                <a:avLst/>
              </a:prstGeom>
              <a:ln w="95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5EF61BA-B33F-4FD6-96D6-CE0E29300E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21004" y="1463813"/>
                <a:ext cx="532132" cy="373033"/>
              </a:xfrm>
              <a:prstGeom prst="line">
                <a:avLst/>
              </a:prstGeom>
              <a:ln w="95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ABF9E75-0DCC-493B-AA16-DBC2387A4602}"/>
                </a:ext>
              </a:extLst>
            </p:cNvPr>
            <p:cNvSpPr/>
            <p:nvPr/>
          </p:nvSpPr>
          <p:spPr>
            <a:xfrm>
              <a:off x="10809189" y="471953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498D79-43E9-4CD2-BBAE-155EBCA59ED1}"/>
                </a:ext>
              </a:extLst>
            </p:cNvPr>
            <p:cNvSpPr/>
            <p:nvPr/>
          </p:nvSpPr>
          <p:spPr>
            <a:xfrm>
              <a:off x="9261268" y="1759236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F30446-F780-4244-981A-2DF9DD4BEF73}"/>
                </a:ext>
              </a:extLst>
            </p:cNvPr>
            <p:cNvSpPr/>
            <p:nvPr/>
          </p:nvSpPr>
          <p:spPr>
            <a:xfrm>
              <a:off x="11803618" y="1461059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C44312C-2728-4A6B-AEBB-FF7DCA44C39D}"/>
                </a:ext>
              </a:extLst>
            </p:cNvPr>
            <p:cNvSpPr/>
            <p:nvPr/>
          </p:nvSpPr>
          <p:spPr>
            <a:xfrm>
              <a:off x="10259209" y="2740108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182AA32-A2D0-4DD2-A6F8-990E378289F5}"/>
                </a:ext>
              </a:extLst>
            </p:cNvPr>
            <p:cNvSpPr/>
            <p:nvPr/>
          </p:nvSpPr>
          <p:spPr>
            <a:xfrm>
              <a:off x="10793949" y="1424453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615F944-1644-478F-A0EA-146B0C4715E5}"/>
                </a:ext>
              </a:extLst>
            </p:cNvPr>
            <p:cNvSpPr/>
            <p:nvPr/>
          </p:nvSpPr>
          <p:spPr>
            <a:xfrm>
              <a:off x="10260549" y="1790213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AutoShape 7">
                <a:extLst>
                  <a:ext uri="{FF2B5EF4-FFF2-40B4-BE49-F238E27FC236}">
                    <a16:creationId xmlns:a16="http://schemas.microsoft.com/office/drawing/2014/main" id="{4B3A6503-496D-4DBB-9F6D-1A44906FA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181" y="5767004"/>
                <a:ext cx="9171779" cy="95410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Adding two non-adjacent vertices the boxicity increases by at most 1, so </a:t>
                </a:r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box(G) ≤  </a:t>
                </a:r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  </a:t>
                </a:r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(Roberts 1969) </a:t>
                </a:r>
                <a:endParaRPr lang="en-US" sz="24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5" name="AutoShape 7">
                <a:extLst>
                  <a:ext uri="{FF2B5EF4-FFF2-40B4-BE49-F238E27FC236}">
                    <a16:creationId xmlns:a16="http://schemas.microsoft.com/office/drawing/2014/main" id="{4B3A6503-496D-4DBB-9F6D-1A44906FA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7181" y="5767004"/>
                <a:ext cx="9171779" cy="954108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 l="-395" t="-3333"/>
                </a:stretch>
              </a:blipFill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à coins arrondis 6">
            <a:extLst>
              <a:ext uri="{FF2B5EF4-FFF2-40B4-BE49-F238E27FC236}">
                <a16:creationId xmlns:a16="http://schemas.microsoft.com/office/drawing/2014/main" id="{1073CA6C-ECDE-4D42-A215-3BB025F4DB8A}"/>
              </a:ext>
            </a:extLst>
          </p:cNvPr>
          <p:cNvSpPr/>
          <p:nvPr/>
        </p:nvSpPr>
        <p:spPr>
          <a:xfrm>
            <a:off x="174055" y="2211887"/>
            <a:ext cx="5192770" cy="350373"/>
          </a:xfrm>
          <a:prstGeom prst="wedgeRoundRectCallout">
            <a:avLst>
              <a:gd name="adj1" fmla="val -21218"/>
              <a:gd name="adj2" fmla="val -76088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&lt;   ? </a:t>
            </a:r>
            <a:r>
              <a:rPr lang="en-US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i.e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can every graph be represented with boxes ?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3207A1-88F7-42FB-873F-3A2FEFB27158}"/>
              </a:ext>
            </a:extLst>
          </p:cNvPr>
          <p:cNvSpPr txBox="1"/>
          <p:nvPr/>
        </p:nvSpPr>
        <p:spPr>
          <a:xfrm>
            <a:off x="6944561" y="4579127"/>
            <a:ext cx="442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Intersection graphs: a way of </a:t>
            </a:r>
            <a:r>
              <a:rPr lang="en-US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drawing graphs</a:t>
            </a:r>
          </a:p>
        </p:txBody>
      </p:sp>
      <p:sp>
        <p:nvSpPr>
          <p:cNvPr id="91" name="Rectangle à coins arrondis 6">
            <a:extLst>
              <a:ext uri="{FF2B5EF4-FFF2-40B4-BE49-F238E27FC236}">
                <a16:creationId xmlns:a16="http://schemas.microsoft.com/office/drawing/2014/main" id="{CAE51608-6914-4E20-B87A-E04E622DDB3C}"/>
              </a:ext>
            </a:extLst>
          </p:cNvPr>
          <p:cNvSpPr/>
          <p:nvPr/>
        </p:nvSpPr>
        <p:spPr>
          <a:xfrm>
            <a:off x="8587023" y="792408"/>
            <a:ext cx="3177942" cy="503987"/>
          </a:xfrm>
          <a:prstGeom prst="wedgeRoundRectCallout">
            <a:avLst>
              <a:gd name="adj1" fmla="val -140170"/>
              <a:gd name="adj2" fmla="val 112540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Vertices: boxes; B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B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is an edge,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if B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B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2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 </a:t>
            </a:r>
          </a:p>
        </p:txBody>
      </p:sp>
      <p:sp>
        <p:nvSpPr>
          <p:cNvPr id="46" name="AutoShape 7">
            <a:extLst>
              <a:ext uri="{FF2B5EF4-FFF2-40B4-BE49-F238E27FC236}">
                <a16:creationId xmlns:a16="http://schemas.microsoft.com/office/drawing/2014/main" id="{C90A1F72-59C8-4E52-A930-3BBBCBE7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49" y="782669"/>
            <a:ext cx="7767293" cy="1259814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C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>
                <a:solidFill>
                  <a:srgbClr val="002060"/>
                </a:solidFill>
              </a:rPr>
              <a:t>Def </a:t>
            </a:r>
            <a:r>
              <a:rPr lang="en-US" sz="2400" dirty="0">
                <a:solidFill>
                  <a:srgbClr val="002060"/>
                </a:solidFill>
              </a:rPr>
              <a:t>:  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(axis-parallel)   </a:t>
            </a:r>
            <a:r>
              <a:rPr lang="en-US" sz="2400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box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in </a:t>
            </a:r>
            <a:r>
              <a:rPr lang="en-US" sz="24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</a:t>
            </a:r>
            <a:r>
              <a:rPr lang="en-US" sz="2400" baseline="30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       I</a:t>
            </a:r>
            <a:r>
              <a:rPr lang="en-US" sz="2400" baseline="-25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 …   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2400" baseline="-25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    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 </a:t>
            </a:r>
            <a:r>
              <a:rPr lang="en-US" sz="24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</a:t>
            </a:r>
            <a:r>
              <a:rPr lang="en-US" sz="2400" baseline="30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  </a:t>
            </a:r>
          </a:p>
          <a:p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</a:t>
            </a:r>
            <a:r>
              <a:rPr lang="en-US" sz="24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2400" baseline="-250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en-US" sz="2400" baseline="-25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 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</a:t>
            </a:r>
            <a:r>
              <a:rPr lang="en-US" sz="2400" baseline="30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closed intervals  (j=1, … ,d).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box</a:t>
            </a:r>
            <a:r>
              <a:rPr lang="en-US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:=  min { d: </a:t>
            </a:r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is the intersection graph of boxes in  </a:t>
            </a:r>
            <a:r>
              <a:rPr lang="en-US" sz="24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</a:t>
            </a:r>
            <a:r>
              <a:rPr lang="en-US" sz="2400" baseline="300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US" sz="2400" baseline="300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} </a:t>
            </a:r>
            <a:endParaRPr lang="en-US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1" name="Rectangle à coins arrondis 6">
            <a:extLst>
              <a:ext uri="{FF2B5EF4-FFF2-40B4-BE49-F238E27FC236}">
                <a16:creationId xmlns:a16="http://schemas.microsoft.com/office/drawing/2014/main" id="{53D42F32-A301-4BB5-8D07-2AE8F701A7DB}"/>
              </a:ext>
            </a:extLst>
          </p:cNvPr>
          <p:cNvSpPr/>
          <p:nvPr/>
        </p:nvSpPr>
        <p:spPr>
          <a:xfrm>
            <a:off x="5461357" y="5083190"/>
            <a:ext cx="2854822" cy="411360"/>
          </a:xfrm>
          <a:prstGeom prst="wedgeRoundRectCallout">
            <a:avLst>
              <a:gd name="adj1" fmla="val -2286"/>
              <a:gd name="adj2" fmla="val -198457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box(cycles)=box prism= 2.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9A47A2C-5CE8-4F89-A14D-C5AB55806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88" y="2611198"/>
            <a:ext cx="4852646" cy="29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  <p:bldP spid="69" grpId="0"/>
      <p:bldP spid="91" grpId="0" animBg="1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DD96-F63C-4B2D-879C-AB878654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69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Corbel Light" panose="020B0303020204020204" pitchFamily="34" charset="0"/>
              </a:rPr>
              <a:t>Boxicity</a:t>
            </a:r>
            <a:r>
              <a:rPr lang="en-US" sz="3600" dirty="0">
                <a:solidFill>
                  <a:schemeClr val="bg2"/>
                </a:solidFill>
                <a:latin typeface="Corbel Light" panose="020B0303020204020204" pitchFamily="34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and Interval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7">
                <a:extLst>
                  <a:ext uri="{FF2B5EF4-FFF2-40B4-BE49-F238E27FC236}">
                    <a16:creationId xmlns:a16="http://schemas.microsoft.com/office/drawing/2014/main" id="{3520878F-D580-41A6-B1F9-177A541B2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5" y="800744"/>
                <a:ext cx="12151515" cy="179433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</a:rPr>
                  <a:t>box(</a:t>
                </a:r>
                <a:r>
                  <a:rPr lang="en-US" sz="2400" i="1" dirty="0">
                    <a:solidFill>
                      <a:srgbClr val="002060"/>
                    </a:solidFill>
                    <a:latin typeface="+mj-lt"/>
                    <a:ea typeface="Cambria Math" panose="02040503050406030204" pitchFamily="18" charset="0"/>
                  </a:rPr>
                  <a:t>G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</a:rPr>
                  <a:t>) = 1 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  <a:sym typeface="Symbol" panose="05050102010706020507" pitchFamily="18" charset="2"/>
                  </a:rPr>
                  <a:t></a:t>
                </a:r>
                <a:r>
                  <a:rPr lang="en-US" sz="2400" baseline="30000" dirty="0">
                    <a:solidFill>
                      <a:srgbClr val="002060"/>
                    </a:solidFill>
                    <a:latin typeface="+mj-lt"/>
                    <a:sym typeface="Symbol" panose="05050102010706020507" pitchFamily="18" charset="2"/>
                  </a:rPr>
                  <a:t>  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</a:rPr>
                  <a:t>  interval graph</a:t>
                </a:r>
                <a:r>
                  <a:rPr lang="en-US" sz="2400" b="1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+mj-lt"/>
                    <a:sym typeface="Symbol" panose="05050102010706020507" pitchFamily="18" charset="2"/>
                  </a:rPr>
                  <a:t></a:t>
                </a:r>
                <a:r>
                  <a:rPr lang="en-US" sz="2400" b="1" baseline="30000" dirty="0">
                    <a:solidFill>
                      <a:srgbClr val="C00000"/>
                    </a:solidFill>
                    <a:latin typeface="+mj-lt"/>
                    <a:sym typeface="Symbol" panose="05050102010706020507" pitchFamily="18" charset="2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+mj-lt"/>
                  </a:rPr>
                  <a:t>  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+mj-lt"/>
                  </a:rPr>
                  <a:t>interval-order graph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</a:rPr>
                  <a:t>, that is, 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  <a:sym typeface="Symbol" panose="05050102010706020507" pitchFamily="18" charset="2"/>
                  </a:rPr>
                  <a:t> order v</a:t>
                </a:r>
                <a:r>
                  <a:rPr lang="en-US" sz="2400" baseline="-25000" dirty="0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</a:rPr>
                  <a:t>1 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  <a:sym typeface="Symbol" panose="05050102010706020507" pitchFamily="18" charset="2"/>
                  </a:rPr>
                  <a:t>, …, </a:t>
                </a:r>
                <a:r>
                  <a:rPr lang="en-US" sz="2400" dirty="0" err="1">
                    <a:solidFill>
                      <a:srgbClr val="002060"/>
                    </a:solidFill>
                    <a:latin typeface="+mj-lt"/>
                    <a:sym typeface="Symbol" panose="05050102010706020507" pitchFamily="18" charset="2"/>
                  </a:rPr>
                  <a:t>v</a:t>
                </a:r>
                <a:r>
                  <a:rPr lang="en-US" sz="2400" baseline="-25000" dirty="0" err="1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</a:rPr>
                  <a:t>n</a:t>
                </a:r>
                <a:r>
                  <a:rPr lang="en-US" sz="2400" baseline="-25000" dirty="0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  <a:sym typeface="Symbol" panose="05050102010706020507" pitchFamily="18" charset="2"/>
                  </a:rPr>
                  <a:t> of  </a:t>
                </a:r>
                <a:r>
                  <a:rPr lang="en-US" sz="2400" i="1" dirty="0">
                    <a:solidFill>
                      <a:srgbClr val="002060"/>
                    </a:solidFill>
                    <a:latin typeface="+mj-lt"/>
                    <a:ea typeface="Cambria Math" panose="02040503050406030204" pitchFamily="18" charset="0"/>
                  </a:rPr>
                  <a:t>V(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sz="2400" i="1" dirty="0">
                    <a:solidFill>
                      <a:srgbClr val="002060"/>
                    </a:solidFill>
                    <a:latin typeface="+mj-lt"/>
                    <a:ea typeface="Cambria Math" panose="02040503050406030204" pitchFamily="18" charset="0"/>
                  </a:rPr>
                  <a:t>) : 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  <a:sym typeface="Symbol" panose="05050102010706020507" pitchFamily="18" charset="2"/>
                  </a:rPr>
                  <a:t>  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</a:rPr>
                  <a:t>   </a:t>
                </a:r>
              </a:p>
              <a:p>
                <a:pPr algn="ctr"/>
                <a:r>
                  <a:rPr lang="en-US" sz="800" dirty="0">
                    <a:solidFill>
                      <a:srgbClr val="C00000"/>
                    </a:solidFill>
                    <a:latin typeface="+mj-lt"/>
                  </a:rPr>
                  <a:t>                  </a:t>
                </a:r>
                <a:br>
                  <a:rPr lang="en-US" sz="800" dirty="0">
                    <a:solidFill>
                      <a:srgbClr val="C00000"/>
                    </a:solidFill>
                    <a:latin typeface="+mj-lt"/>
                  </a:rPr>
                </a:br>
                <a:endParaRPr lang="en-US" sz="800" dirty="0">
                  <a:solidFill>
                    <a:srgbClr val="C00000"/>
                  </a:solidFill>
                  <a:latin typeface="+mj-lt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if   </a:t>
                </a:r>
                <a:r>
                  <a:rPr lang="en-US" sz="2400" dirty="0" err="1">
                    <a:solidFill>
                      <a:srgbClr val="C00000"/>
                    </a:solidFill>
                    <a:latin typeface="+mj-lt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 &lt; j, then   N</a:t>
                </a:r>
                <a:r>
                  <a:rPr lang="en-US" sz="2400" baseline="30000" dirty="0">
                    <a:solidFill>
                      <a:srgbClr val="C00000"/>
                    </a:solidFill>
                    <a:latin typeface="+mj-lt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 (v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+mj-lt"/>
                    <a:cs typeface="Calibri Light" panose="020F0302020204030204" pitchFamily="34" charset="0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)  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  <a:sym typeface="Symbol" panose="05050102010706020507" pitchFamily="18" charset="2"/>
                  </a:rPr>
                  <a:t>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 N</a:t>
                </a:r>
                <a:r>
                  <a:rPr lang="en-US" sz="2400" baseline="30000" dirty="0">
                    <a:solidFill>
                      <a:srgbClr val="C00000"/>
                    </a:solidFill>
                    <a:latin typeface="+mj-lt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 (</a:t>
                </a:r>
                <a:r>
                  <a:rPr lang="en-US" sz="2400" dirty="0" err="1">
                    <a:solidFill>
                      <a:srgbClr val="C00000"/>
                    </a:solidFill>
                    <a:latin typeface="+mj-lt"/>
                  </a:rPr>
                  <a:t>v</a:t>
                </a:r>
                <a:r>
                  <a:rPr lang="en-US" sz="2400" baseline="-25000" dirty="0" err="1">
                    <a:solidFill>
                      <a:srgbClr val="C00000"/>
                    </a:solidFill>
                    <a:latin typeface="+mj-lt"/>
                    <a:cs typeface="Calibri Light" panose="020F0302020204030204" pitchFamily="34" charset="0"/>
                  </a:rPr>
                  <a:t>j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)   (</a:t>
                </a:r>
                <a:r>
                  <a:rPr lang="en-US" sz="2400" dirty="0" err="1">
                    <a:solidFill>
                      <a:srgbClr val="C00000"/>
                    </a:solidFill>
                    <a:latin typeface="+mj-lt"/>
                  </a:rPr>
                  <a:t>Olariu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 1991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</a:rPr>
                  <a:t>) </a:t>
                </a:r>
                <a:endParaRPr lang="en-US" sz="800" dirty="0">
                  <a:solidFill>
                    <a:srgbClr val="002060"/>
                  </a:solidFill>
                  <a:latin typeface="+mj-lt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+mj-lt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+mj-lt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</a:rPr>
                  <a:t>box(G)=d 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800" dirty="0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+mj-lt"/>
                    <a:ea typeface="Cambria Math" panose="02040503050406030204" pitchFamily="18" charset="0"/>
                    <a:cs typeface="Calibri Light" panose="020F0302020204030204" pitchFamily="34" charset="0"/>
                  </a:rPr>
                  <a:t>G</a:t>
                </a:r>
                <a:r>
                  <a:rPr lang="en-US" sz="2400" dirty="0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</a:rPr>
                  <a:t> intersection of d interval graphs</a:t>
                </a:r>
                <a:r>
                  <a:rPr lang="en-US" sz="800" dirty="0">
                    <a:solidFill>
                      <a:srgbClr val="002060"/>
                    </a:solidFill>
                    <a:latin typeface="+mj-lt"/>
                    <a:cs typeface="Calibri Light" panose="020F03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Calibri Light" panose="020F030202020403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800" dirty="0">
                    <a:solidFill>
                      <a:srgbClr val="C00000"/>
                    </a:solidFill>
                    <a:latin typeface="+mj-lt"/>
                    <a:cs typeface="Calibri Light" panose="020F03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Calibri Light" panose="020F0302020204030204" pitchFamily="34" charset="0"/>
                    <a:sym typeface="Symbol" panose="05050102010706020507" pitchFamily="18" charset="2"/>
                  </a:rPr>
                  <a:t>can be covered by d interval-order graphs</a:t>
                </a:r>
                <a:endParaRPr lang="en-US" sz="800" dirty="0">
                  <a:solidFill>
                    <a:srgbClr val="002060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AutoShape 7">
                <a:extLst>
                  <a:ext uri="{FF2B5EF4-FFF2-40B4-BE49-F238E27FC236}">
                    <a16:creationId xmlns:a16="http://schemas.microsoft.com/office/drawing/2014/main" id="{3520878F-D580-41A6-B1F9-177A541B2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5" y="800744"/>
                <a:ext cx="12151515" cy="1794330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 t="-2439"/>
                </a:stretch>
              </a:blipFill>
              <a:ln w="12700">
                <a:solidFill>
                  <a:srgbClr val="00206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6AE7CC0-599E-4257-8BD7-3901C1523E41}"/>
              </a:ext>
            </a:extLst>
          </p:cNvPr>
          <p:cNvGrpSpPr/>
          <p:nvPr/>
        </p:nvGrpSpPr>
        <p:grpSpPr>
          <a:xfrm>
            <a:off x="6441054" y="1594342"/>
            <a:ext cx="4855076" cy="196715"/>
            <a:chOff x="3120831" y="5437639"/>
            <a:chExt cx="4855076" cy="19671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75CC62-8527-45AC-B682-A84FE1094A23}"/>
                </a:ext>
              </a:extLst>
            </p:cNvPr>
            <p:cNvCxnSpPr>
              <a:cxnSpLocks/>
            </p:cNvCxnSpPr>
            <p:nvPr/>
          </p:nvCxnSpPr>
          <p:spPr>
            <a:xfrm>
              <a:off x="4942011" y="5634354"/>
              <a:ext cx="7011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7D9CA2-8A3A-4F5A-B3A1-B75648863E53}"/>
                </a:ext>
              </a:extLst>
            </p:cNvPr>
            <p:cNvCxnSpPr>
              <a:cxnSpLocks/>
            </p:cNvCxnSpPr>
            <p:nvPr/>
          </p:nvCxnSpPr>
          <p:spPr>
            <a:xfrm>
              <a:off x="3120831" y="5624378"/>
              <a:ext cx="9275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E4028AD-6479-452D-A83D-40D3329F5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3131" y="5617847"/>
              <a:ext cx="1692776" cy="99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225E88-F48C-46AC-BDB2-2D4C5D4C8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8398" y="5437639"/>
              <a:ext cx="893613" cy="2137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FD1A08-D0C6-4EFD-8376-2248192DD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5866" y="5459829"/>
              <a:ext cx="893613" cy="2137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à coins arrondis 6">
            <a:extLst>
              <a:ext uri="{FF2B5EF4-FFF2-40B4-BE49-F238E27FC236}">
                <a16:creationId xmlns:a16="http://schemas.microsoft.com/office/drawing/2014/main" id="{37216BD8-575E-4935-8D8B-357D40FF2079}"/>
              </a:ext>
            </a:extLst>
          </p:cNvPr>
          <p:cNvSpPr/>
          <p:nvPr/>
        </p:nvSpPr>
        <p:spPr>
          <a:xfrm>
            <a:off x="1596683" y="327790"/>
            <a:ext cx="1804324" cy="392164"/>
          </a:xfrm>
          <a:prstGeom prst="wedgeRoundRectCallout">
            <a:avLst>
              <a:gd name="adj1" fmla="val 99907"/>
              <a:gd name="adj2" fmla="val 95895"/>
              <a:gd name="adj3" fmla="val 16667"/>
            </a:avLst>
          </a:prstGeom>
          <a:solidFill>
            <a:srgbClr val="FCFFE5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Easy, algorithmic</a:t>
            </a:r>
          </a:p>
        </p:txBody>
      </p:sp>
      <p:sp>
        <p:nvSpPr>
          <p:cNvPr id="16" name="Rectangle à coins arrondis 6">
            <a:extLst>
              <a:ext uri="{FF2B5EF4-FFF2-40B4-BE49-F238E27FC236}">
                <a16:creationId xmlns:a16="http://schemas.microsoft.com/office/drawing/2014/main" id="{EBDCC71D-3304-4F5B-937F-F1C613DCFC6F}"/>
              </a:ext>
            </a:extLst>
          </p:cNvPr>
          <p:cNvSpPr/>
          <p:nvPr/>
        </p:nvSpPr>
        <p:spPr>
          <a:xfrm>
            <a:off x="10580115" y="2750376"/>
            <a:ext cx="1008000" cy="360000"/>
          </a:xfrm>
          <a:prstGeom prst="wedgeRoundRectCallout">
            <a:avLst>
              <a:gd name="adj1" fmla="val -80944"/>
              <a:gd name="adj2" fmla="val -63855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NP-hard</a:t>
            </a:r>
            <a:endParaRPr lang="en-US" sz="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C74E5-B229-4374-B7FA-1EB80938FF35}"/>
              </a:ext>
            </a:extLst>
          </p:cNvPr>
          <p:cNvGrpSpPr/>
          <p:nvPr/>
        </p:nvGrpSpPr>
        <p:grpSpPr>
          <a:xfrm>
            <a:off x="18144" y="2678615"/>
            <a:ext cx="1791354" cy="875906"/>
            <a:chOff x="7977043" y="1471480"/>
            <a:chExt cx="2194334" cy="10904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0BA8648-B9F7-4E9C-BE98-412A91B05E86}"/>
                </a:ext>
              </a:extLst>
            </p:cNvPr>
            <p:cNvSpPr/>
            <p:nvPr/>
          </p:nvSpPr>
          <p:spPr>
            <a:xfrm>
              <a:off x="8705176" y="1471480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8AD49F-6AFB-404A-888D-7A538D71E485}"/>
                </a:ext>
              </a:extLst>
            </p:cNvPr>
            <p:cNvSpPr/>
            <p:nvPr/>
          </p:nvSpPr>
          <p:spPr>
            <a:xfrm>
              <a:off x="9472604" y="1480127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1737CA-1A70-440C-9EE8-9C700A0782AD}"/>
                </a:ext>
              </a:extLst>
            </p:cNvPr>
            <p:cNvCxnSpPr>
              <a:cxnSpLocks/>
            </p:cNvCxnSpPr>
            <p:nvPr/>
          </p:nvCxnSpPr>
          <p:spPr>
            <a:xfrm>
              <a:off x="8789740" y="1525396"/>
              <a:ext cx="729244" cy="45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2B9261-D21D-46A7-8101-6AD22A434ABA}"/>
                </a:ext>
              </a:extLst>
            </p:cNvPr>
            <p:cNvSpPr/>
            <p:nvPr/>
          </p:nvSpPr>
          <p:spPr>
            <a:xfrm>
              <a:off x="8712796" y="2050600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4EFB1D-D649-4FB0-9D7B-690BF8248BC4}"/>
                </a:ext>
              </a:extLst>
            </p:cNvPr>
            <p:cNvSpPr/>
            <p:nvPr/>
          </p:nvSpPr>
          <p:spPr>
            <a:xfrm>
              <a:off x="9480224" y="2059247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F880345-D606-4F0E-9F13-092A68CFEF81}"/>
                </a:ext>
              </a:extLst>
            </p:cNvPr>
            <p:cNvCxnSpPr>
              <a:cxnSpLocks/>
            </p:cNvCxnSpPr>
            <p:nvPr/>
          </p:nvCxnSpPr>
          <p:spPr>
            <a:xfrm>
              <a:off x="8797360" y="2104516"/>
              <a:ext cx="729244" cy="45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à coins arrondis 6">
                  <a:extLst>
                    <a:ext uri="{FF2B5EF4-FFF2-40B4-BE49-F238E27FC236}">
                      <a16:creationId xmlns:a16="http://schemas.microsoft.com/office/drawing/2014/main" id="{0C3B3553-65AE-4E77-BCCD-DB26C608961C}"/>
                    </a:ext>
                  </a:extLst>
                </p:cNvPr>
                <p:cNvSpPr/>
                <p:nvPr/>
              </p:nvSpPr>
              <p:spPr>
                <a:xfrm>
                  <a:off x="7977043" y="2210691"/>
                  <a:ext cx="2194334" cy="351207"/>
                </a:xfrm>
                <a:prstGeom prst="wedgeRoundRectCallout">
                  <a:avLst>
                    <a:gd name="adj1" fmla="val -21938"/>
                    <a:gd name="adj2" fmla="val -24276"/>
                    <a:gd name="adj3" fmla="val 16667"/>
                  </a:avLst>
                </a:prstGeom>
                <a:solidFill>
                  <a:srgbClr val="FCFFE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/>
                  <a:r>
                    <a:rPr lang="en-US" dirty="0">
                      <a:solidFill>
                        <a:srgbClr val="C0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Symbol" panose="05050102010706020507" pitchFamily="18" charset="2"/>
                    </a:rPr>
                    <a:t>box  (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rgbClr val="C0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  <a:sym typeface="Symbol" panose="05050102010706020507" pitchFamily="18" charset="2"/>
                    </a:rPr>
                    <a:t>)  = 2  </a:t>
                  </a:r>
                </a:p>
              </p:txBody>
            </p:sp>
          </mc:Choice>
          <mc:Fallback xmlns="">
            <p:sp>
              <p:nvSpPr>
                <p:cNvPr id="27" name="Rectangle à coins arrondis 6">
                  <a:extLst>
                    <a:ext uri="{FF2B5EF4-FFF2-40B4-BE49-F238E27FC236}">
                      <a16:creationId xmlns:a16="http://schemas.microsoft.com/office/drawing/2014/main" id="{0C3B3553-65AE-4E77-BCCD-DB26C6089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7043" y="2210691"/>
                  <a:ext cx="2194334" cy="351207"/>
                </a:xfrm>
                <a:prstGeom prst="wedgeRoundRectCallout">
                  <a:avLst>
                    <a:gd name="adj1" fmla="val -21938"/>
                    <a:gd name="adj2" fmla="val -24276"/>
                    <a:gd name="adj3" fmla="val 16667"/>
                  </a:avLst>
                </a:prstGeom>
                <a:blipFill>
                  <a:blip r:embed="rId4"/>
                  <a:stretch>
                    <a:fillRect l="-2034" t="-25532" b="-48936"/>
                  </a:stretch>
                </a:blipFill>
                <a:ln w="31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2811998-73D1-4456-947B-F56D04494029}"/>
                </a:ext>
              </a:extLst>
            </p:cNvPr>
            <p:cNvCxnSpPr>
              <a:stCxn id="21" idx="5"/>
              <a:endCxn id="25" idx="5"/>
            </p:cNvCxnSpPr>
            <p:nvPr/>
          </p:nvCxnSpPr>
          <p:spPr>
            <a:xfrm>
              <a:off x="8797360" y="1563664"/>
              <a:ext cx="736864" cy="49558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ED59EE-16A0-4ECD-9283-1F1AAAD50DBC}"/>
                </a:ext>
              </a:extLst>
            </p:cNvPr>
            <p:cNvCxnSpPr>
              <a:cxnSpLocks/>
              <a:stCxn id="22" idx="3"/>
              <a:endCxn id="24" idx="5"/>
            </p:cNvCxnSpPr>
            <p:nvPr/>
          </p:nvCxnSpPr>
          <p:spPr>
            <a:xfrm flipH="1">
              <a:off x="8804980" y="1572311"/>
              <a:ext cx="683440" cy="570473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B4AF34B-5111-4061-84E3-51DC9CE9210F}"/>
                </a:ext>
              </a:extLst>
            </p:cNvPr>
            <p:cNvCxnSpPr>
              <a:cxnSpLocks/>
              <a:stCxn id="22" idx="4"/>
              <a:endCxn id="25" idx="0"/>
            </p:cNvCxnSpPr>
            <p:nvPr/>
          </p:nvCxnSpPr>
          <p:spPr>
            <a:xfrm>
              <a:off x="9526604" y="1588127"/>
              <a:ext cx="7620" cy="471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1E75D9-C154-44C8-8C84-F6827F183F38}"/>
                </a:ext>
              </a:extLst>
            </p:cNvPr>
            <p:cNvCxnSpPr>
              <a:cxnSpLocks/>
              <a:stCxn id="21" idx="4"/>
            </p:cNvCxnSpPr>
            <p:nvPr/>
          </p:nvCxnSpPr>
          <p:spPr>
            <a:xfrm>
              <a:off x="8759176" y="1579480"/>
              <a:ext cx="14706" cy="46395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ABD121-19F3-49B8-8068-0F136B03E1FF}"/>
                  </a:ext>
                </a:extLst>
              </p:cNvPr>
              <p:cNvSpPr txBox="1"/>
              <p:nvPr/>
            </p:nvSpPr>
            <p:spPr>
              <a:xfrm>
                <a:off x="1102567" y="2720062"/>
                <a:ext cx="1366528" cy="369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    </a:t>
                </a:r>
                <a:r>
                  <a:rPr lang="en-US" sz="1800" dirty="0">
                    <a:solidFill>
                      <a:srgbClr val="002060"/>
                    </a:solidFill>
                    <a:latin typeface="+mj-lt"/>
                  </a:rPr>
                  <a:t>C</a:t>
                </a:r>
                <a:r>
                  <a:rPr lang="en-US" sz="1800" baseline="-25000" dirty="0">
                    <a:solidFill>
                      <a:srgbClr val="002060"/>
                    </a:solidFill>
                    <a:latin typeface="+mj-lt"/>
                  </a:rPr>
                  <a:t>4 </a:t>
                </a:r>
                <a:r>
                  <a:rPr lang="en-US" sz="1800" dirty="0">
                    <a:solidFill>
                      <a:srgbClr val="002060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EABD121-19F3-49B8-8068-0F136B03E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67" y="2720062"/>
                <a:ext cx="1366528" cy="369909"/>
              </a:xfrm>
              <a:prstGeom prst="rect">
                <a:avLst/>
              </a:prstGeom>
              <a:blipFill>
                <a:blip r:embed="rId5"/>
                <a:stretch>
                  <a:fillRect t="-6557" b="-26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97E70B4F-876E-411F-A0AB-99C735384655}"/>
              </a:ext>
            </a:extLst>
          </p:cNvPr>
          <p:cNvSpPr txBox="1"/>
          <p:nvPr/>
        </p:nvSpPr>
        <p:spPr>
          <a:xfrm>
            <a:off x="2383947" y="2940375"/>
            <a:ext cx="712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  e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fficient way of generating interval-order subgraphs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78A6DC-4D39-4B53-B498-E295FFBBDEB2}"/>
              </a:ext>
            </a:extLst>
          </p:cNvPr>
          <p:cNvGrpSpPr/>
          <p:nvPr/>
        </p:nvGrpSpPr>
        <p:grpSpPr>
          <a:xfrm>
            <a:off x="7836210" y="3412709"/>
            <a:ext cx="2217272" cy="1817219"/>
            <a:chOff x="9750157" y="3624835"/>
            <a:chExt cx="2217272" cy="181721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41FFA9-6DB3-4160-804B-416CC38CEE4B}"/>
                </a:ext>
              </a:extLst>
            </p:cNvPr>
            <p:cNvSpPr txBox="1"/>
            <p:nvPr/>
          </p:nvSpPr>
          <p:spPr>
            <a:xfrm>
              <a:off x="11262835" y="4194567"/>
              <a:ext cx="445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4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CA46E9-8A6D-4B1E-BC40-03440056FE30}"/>
                </a:ext>
              </a:extLst>
            </p:cNvPr>
            <p:cNvGrpSpPr/>
            <p:nvPr/>
          </p:nvGrpSpPr>
          <p:grpSpPr>
            <a:xfrm>
              <a:off x="10004019" y="3756123"/>
              <a:ext cx="1349781" cy="1685931"/>
              <a:chOff x="10201008" y="3887073"/>
              <a:chExt cx="1349781" cy="1685931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81CC09B-4DD1-4A7E-93FD-A48EB98B9A8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9727802" y="4944798"/>
                <a:ext cx="1080000" cy="0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58DE191F-B30B-45D1-A533-0FDF7EE596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11617" y="5512190"/>
                <a:ext cx="1080000" cy="0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396288B-C8B7-428A-9A2E-03A0F3C9DF34}"/>
                  </a:ext>
                </a:extLst>
              </p:cNvPr>
              <p:cNvSpPr/>
              <p:nvPr/>
            </p:nvSpPr>
            <p:spPr>
              <a:xfrm>
                <a:off x="10229144" y="4325516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AF33EBB-00AF-48C7-8F5C-19E755952E46}"/>
                  </a:ext>
                </a:extLst>
              </p:cNvPr>
              <p:cNvSpPr/>
              <p:nvPr/>
            </p:nvSpPr>
            <p:spPr>
              <a:xfrm>
                <a:off x="11442789" y="433890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2A32398-1656-4D77-AD0E-416CE4963C87}"/>
                  </a:ext>
                </a:extLst>
              </p:cNvPr>
              <p:cNvSpPr/>
              <p:nvPr/>
            </p:nvSpPr>
            <p:spPr>
              <a:xfrm>
                <a:off x="10201008" y="5465004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7A66BE8-134C-45AC-8A14-9486885B0BF4}"/>
                  </a:ext>
                </a:extLst>
              </p:cNvPr>
              <p:cNvSpPr/>
              <p:nvPr/>
            </p:nvSpPr>
            <p:spPr>
              <a:xfrm>
                <a:off x="11410826" y="5457972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B4E9B09-04D6-48F0-B2DD-8A9E59C71A9D}"/>
                  </a:ext>
                </a:extLst>
              </p:cNvPr>
              <p:cNvCxnSpPr>
                <a:cxnSpLocks/>
                <a:endCxn id="54" idx="4"/>
              </p:cNvCxnSpPr>
              <p:nvPr/>
            </p:nvCxnSpPr>
            <p:spPr>
              <a:xfrm flipV="1">
                <a:off x="11489352" y="4446905"/>
                <a:ext cx="7437" cy="1049614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DEF26D0-2C23-4CE7-93DC-EF8FBCB2C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0518" y="4388787"/>
                <a:ext cx="1080000" cy="0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2453C1CF-A308-4DBA-AD2E-F304025BF7E8}"/>
                  </a:ext>
                </a:extLst>
              </p:cNvPr>
              <p:cNvCxnSpPr>
                <a:cxnSpLocks/>
                <a:endCxn id="61" idx="3"/>
              </p:cNvCxnSpPr>
              <p:nvPr/>
            </p:nvCxnSpPr>
            <p:spPr>
              <a:xfrm flipV="1">
                <a:off x="10283144" y="3979257"/>
                <a:ext cx="592518" cy="377376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69E5E1FD-5BF3-4CEB-A2F7-6ECAE84728A7}"/>
                  </a:ext>
                </a:extLst>
              </p:cNvPr>
              <p:cNvCxnSpPr>
                <a:cxnSpLocks/>
                <a:stCxn id="61" idx="5"/>
                <a:endCxn id="54" idx="1"/>
              </p:cNvCxnSpPr>
              <p:nvPr/>
            </p:nvCxnSpPr>
            <p:spPr>
              <a:xfrm>
                <a:off x="10952030" y="3979257"/>
                <a:ext cx="506575" cy="37546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88E4ED3-EDB3-45EA-B6D3-6550C04B8A15}"/>
                  </a:ext>
                </a:extLst>
              </p:cNvPr>
              <p:cNvSpPr/>
              <p:nvPr/>
            </p:nvSpPr>
            <p:spPr>
              <a:xfrm>
                <a:off x="10859846" y="3887073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72DA61-D80D-430E-A318-C94A08249311}"/>
                </a:ext>
              </a:extLst>
            </p:cNvPr>
            <p:cNvSpPr txBox="1"/>
            <p:nvPr/>
          </p:nvSpPr>
          <p:spPr>
            <a:xfrm>
              <a:off x="11243529" y="5026569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A040579-A9BC-444B-9887-7CD8E1CB7D39}"/>
                </a:ext>
              </a:extLst>
            </p:cNvPr>
            <p:cNvSpPr txBox="1"/>
            <p:nvPr/>
          </p:nvSpPr>
          <p:spPr>
            <a:xfrm>
              <a:off x="10755041" y="3624835"/>
              <a:ext cx="678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v</a:t>
              </a:r>
              <a:r>
                <a:rPr lang="en-US" sz="2000" b="1" baseline="-25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21EEA21-A6C6-4E82-93DB-00D32817E9E8}"/>
                </a:ext>
              </a:extLst>
            </p:cNvPr>
            <p:cNvSpPr txBox="1"/>
            <p:nvPr/>
          </p:nvSpPr>
          <p:spPr>
            <a:xfrm>
              <a:off x="9750157" y="4093483"/>
              <a:ext cx="114153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83BF859-79B5-4119-8C25-F0D98A0A0AAA}"/>
                </a:ext>
              </a:extLst>
            </p:cNvPr>
            <p:cNvSpPr txBox="1"/>
            <p:nvPr/>
          </p:nvSpPr>
          <p:spPr>
            <a:xfrm>
              <a:off x="9754460" y="5039701"/>
              <a:ext cx="114153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541D90-7F9C-4DF5-B41C-E27618D71823}"/>
              </a:ext>
            </a:extLst>
          </p:cNvPr>
          <p:cNvGrpSpPr/>
          <p:nvPr/>
        </p:nvGrpSpPr>
        <p:grpSpPr>
          <a:xfrm>
            <a:off x="5499379" y="3399751"/>
            <a:ext cx="2217272" cy="1863399"/>
            <a:chOff x="9750157" y="3624835"/>
            <a:chExt cx="2217272" cy="186339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CAE1466-DFE3-4FB8-95BE-03F72139A305}"/>
                </a:ext>
              </a:extLst>
            </p:cNvPr>
            <p:cNvSpPr txBox="1"/>
            <p:nvPr/>
          </p:nvSpPr>
          <p:spPr>
            <a:xfrm>
              <a:off x="11262835" y="4194567"/>
              <a:ext cx="445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4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67ED379-9193-48C8-AD92-26606D50CC35}"/>
                </a:ext>
              </a:extLst>
            </p:cNvPr>
            <p:cNvGrpSpPr/>
            <p:nvPr/>
          </p:nvGrpSpPr>
          <p:grpSpPr>
            <a:xfrm>
              <a:off x="10004019" y="3756123"/>
              <a:ext cx="1349781" cy="1685931"/>
              <a:chOff x="10201008" y="3887073"/>
              <a:chExt cx="1349781" cy="1685931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73A5D2CF-AAC4-42BC-99F7-9FA4F4104E1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9727802" y="4944798"/>
                <a:ext cx="1080000" cy="0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848F52-76EB-45A2-ACEC-2D4B0F3A83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11617" y="5512190"/>
                <a:ext cx="108000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BDFD13D-FEEE-40A4-AFCE-AE22612E68CC}"/>
                  </a:ext>
                </a:extLst>
              </p:cNvPr>
              <p:cNvSpPr/>
              <p:nvPr/>
            </p:nvSpPr>
            <p:spPr>
              <a:xfrm>
                <a:off x="10229144" y="4325516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A0DF9E6-0444-459E-84C4-DF3DF2D90F1C}"/>
                  </a:ext>
                </a:extLst>
              </p:cNvPr>
              <p:cNvSpPr/>
              <p:nvPr/>
            </p:nvSpPr>
            <p:spPr>
              <a:xfrm>
                <a:off x="11442789" y="433890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966A249-B089-4D21-B810-96156C23D975}"/>
                  </a:ext>
                </a:extLst>
              </p:cNvPr>
              <p:cNvSpPr/>
              <p:nvPr/>
            </p:nvSpPr>
            <p:spPr>
              <a:xfrm>
                <a:off x="10201008" y="546500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F5DD9E3-733A-4205-A2C4-88CEE9232E30}"/>
                  </a:ext>
                </a:extLst>
              </p:cNvPr>
              <p:cNvSpPr/>
              <p:nvPr/>
            </p:nvSpPr>
            <p:spPr>
              <a:xfrm>
                <a:off x="11410826" y="5457972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A86DCE8-97D0-42CC-9DE7-17CB6ADD18FF}"/>
                  </a:ext>
                </a:extLst>
              </p:cNvPr>
              <p:cNvCxnSpPr>
                <a:cxnSpLocks/>
                <a:endCxn id="72" idx="4"/>
              </p:cNvCxnSpPr>
              <p:nvPr/>
            </p:nvCxnSpPr>
            <p:spPr>
              <a:xfrm flipV="1">
                <a:off x="11489352" y="4446905"/>
                <a:ext cx="7437" cy="104961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BFEA63C2-F0D4-4ED3-9548-52445C23C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0518" y="4388787"/>
                <a:ext cx="1080000" cy="0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12D6164-0772-46D7-B011-B5630AFA60F3}"/>
                  </a:ext>
                </a:extLst>
              </p:cNvPr>
              <p:cNvCxnSpPr>
                <a:cxnSpLocks/>
                <a:endCxn id="78" idx="3"/>
              </p:cNvCxnSpPr>
              <p:nvPr/>
            </p:nvCxnSpPr>
            <p:spPr>
              <a:xfrm flipV="1">
                <a:off x="10283144" y="3979257"/>
                <a:ext cx="592518" cy="377376"/>
              </a:xfrm>
              <a:prstGeom prst="straightConnector1">
                <a:avLst/>
              </a:prstGeom>
              <a:ln w="127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750DEE0-16CB-4AF8-907A-F95D071E06D0}"/>
                  </a:ext>
                </a:extLst>
              </p:cNvPr>
              <p:cNvSpPr/>
              <p:nvPr/>
            </p:nvSpPr>
            <p:spPr>
              <a:xfrm>
                <a:off x="10859846" y="3887073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67B09B-A8A1-4BD0-975A-D56976801959}"/>
                </a:ext>
              </a:extLst>
            </p:cNvPr>
            <p:cNvSpPr txBox="1"/>
            <p:nvPr/>
          </p:nvSpPr>
          <p:spPr>
            <a:xfrm>
              <a:off x="11243529" y="5026569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v</a:t>
              </a:r>
              <a:r>
                <a:rPr lang="en-US" sz="2400" b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09A5D5E-F147-401F-AD7E-B65EDCC42C30}"/>
                </a:ext>
              </a:extLst>
            </p:cNvPr>
            <p:cNvSpPr txBox="1"/>
            <p:nvPr/>
          </p:nvSpPr>
          <p:spPr>
            <a:xfrm>
              <a:off x="10755041" y="3624835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F887E4-82BF-4879-93EF-A46F79ED2A8B}"/>
                </a:ext>
              </a:extLst>
            </p:cNvPr>
            <p:cNvSpPr txBox="1"/>
            <p:nvPr/>
          </p:nvSpPr>
          <p:spPr>
            <a:xfrm>
              <a:off x="9750157" y="4093483"/>
              <a:ext cx="114153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8D14F8B-0217-4AB9-A715-4E86418BF345}"/>
                </a:ext>
              </a:extLst>
            </p:cNvPr>
            <p:cNvSpPr txBox="1"/>
            <p:nvPr/>
          </p:nvSpPr>
          <p:spPr>
            <a:xfrm>
              <a:off x="9754460" y="5039701"/>
              <a:ext cx="114153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F265B70-FBA0-4205-8BC5-99B2A8098765}"/>
              </a:ext>
            </a:extLst>
          </p:cNvPr>
          <p:cNvGrpSpPr/>
          <p:nvPr/>
        </p:nvGrpSpPr>
        <p:grpSpPr>
          <a:xfrm>
            <a:off x="3241527" y="3399751"/>
            <a:ext cx="2231340" cy="1817219"/>
            <a:chOff x="9736089" y="3624835"/>
            <a:chExt cx="2231340" cy="181721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7D9E77E-DE19-45F4-8E47-9E397D3E01C8}"/>
                </a:ext>
              </a:extLst>
            </p:cNvPr>
            <p:cNvSpPr txBox="1"/>
            <p:nvPr/>
          </p:nvSpPr>
          <p:spPr>
            <a:xfrm>
              <a:off x="11262835" y="4194567"/>
              <a:ext cx="445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4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45E3485-0216-4B65-9688-5E5FF42484DF}"/>
                </a:ext>
              </a:extLst>
            </p:cNvPr>
            <p:cNvGrpSpPr/>
            <p:nvPr/>
          </p:nvGrpSpPr>
          <p:grpSpPr>
            <a:xfrm>
              <a:off x="10004019" y="3756123"/>
              <a:ext cx="1349781" cy="1685931"/>
              <a:chOff x="10201008" y="3887073"/>
              <a:chExt cx="1349781" cy="1685931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8A57D0D7-CD6B-4B91-BF3C-1D272BFBC24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9727802" y="4944798"/>
                <a:ext cx="108000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604AB93-F912-4D41-BA6F-A4881F84A585}"/>
                  </a:ext>
                </a:extLst>
              </p:cNvPr>
              <p:cNvSpPr/>
              <p:nvPr/>
            </p:nvSpPr>
            <p:spPr>
              <a:xfrm>
                <a:off x="10229144" y="4325516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1C8749D-372F-461E-BDC0-75705D4BA717}"/>
                  </a:ext>
                </a:extLst>
              </p:cNvPr>
              <p:cNvSpPr/>
              <p:nvPr/>
            </p:nvSpPr>
            <p:spPr>
              <a:xfrm>
                <a:off x="11442789" y="433890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2AFF859-BE14-46DC-AA5E-55BC4DA6663E}"/>
                  </a:ext>
                </a:extLst>
              </p:cNvPr>
              <p:cNvSpPr/>
              <p:nvPr/>
            </p:nvSpPr>
            <p:spPr>
              <a:xfrm>
                <a:off x="10201008" y="546500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9980AE6-97CE-4BCF-80C6-EAC124484DAF}"/>
                  </a:ext>
                </a:extLst>
              </p:cNvPr>
              <p:cNvSpPr/>
              <p:nvPr/>
            </p:nvSpPr>
            <p:spPr>
              <a:xfrm>
                <a:off x="11410826" y="5457972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86843D3-C67B-444F-9D7F-7EB1EE6CB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0518" y="4388787"/>
                <a:ext cx="108000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3142EDD0-EA2A-4A38-AA94-06629D4BFE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02989" y="3978235"/>
                <a:ext cx="592518" cy="377376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6BC95DE-13E4-47D3-AAEB-CE7427E46890}"/>
                  </a:ext>
                </a:extLst>
              </p:cNvPr>
              <p:cNvSpPr/>
              <p:nvPr/>
            </p:nvSpPr>
            <p:spPr>
              <a:xfrm>
                <a:off x="10859846" y="3887073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D60C1AB-834E-4D95-8C54-FCA9C102F45D}"/>
                </a:ext>
              </a:extLst>
            </p:cNvPr>
            <p:cNvSpPr txBox="1"/>
            <p:nvPr/>
          </p:nvSpPr>
          <p:spPr>
            <a:xfrm>
              <a:off x="11243529" y="5026569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3883CFB-6D65-4655-AD86-2ED1E7EDCD2D}"/>
                </a:ext>
              </a:extLst>
            </p:cNvPr>
            <p:cNvSpPr txBox="1"/>
            <p:nvPr/>
          </p:nvSpPr>
          <p:spPr>
            <a:xfrm>
              <a:off x="10755041" y="3624835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49D96FE-CB20-4F67-953E-78C58212F8B3}"/>
                </a:ext>
              </a:extLst>
            </p:cNvPr>
            <p:cNvSpPr txBox="1"/>
            <p:nvPr/>
          </p:nvSpPr>
          <p:spPr>
            <a:xfrm>
              <a:off x="9736089" y="4073170"/>
              <a:ext cx="1141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v</a:t>
              </a:r>
              <a:r>
                <a:rPr lang="en-US" sz="2400" b="1" baseline="-250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9FFBC1-BE33-4CDB-8BE5-2F822DC1DB7B}"/>
                </a:ext>
              </a:extLst>
            </p:cNvPr>
            <p:cNvSpPr txBox="1"/>
            <p:nvPr/>
          </p:nvSpPr>
          <p:spPr>
            <a:xfrm>
              <a:off x="9754460" y="5039701"/>
              <a:ext cx="1141537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03D47E-3E8E-45D5-ADB4-1D664B69A173}"/>
              </a:ext>
            </a:extLst>
          </p:cNvPr>
          <p:cNvGrpSpPr/>
          <p:nvPr/>
        </p:nvGrpSpPr>
        <p:grpSpPr>
          <a:xfrm>
            <a:off x="1035069" y="3392719"/>
            <a:ext cx="2217272" cy="1817219"/>
            <a:chOff x="2076085" y="2661201"/>
            <a:chExt cx="2217272" cy="1817219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C7D5C20-8268-4B12-9848-CAFDE244439F}"/>
                </a:ext>
              </a:extLst>
            </p:cNvPr>
            <p:cNvGrpSpPr/>
            <p:nvPr/>
          </p:nvGrpSpPr>
          <p:grpSpPr>
            <a:xfrm>
              <a:off x="2076085" y="2661201"/>
              <a:ext cx="2217272" cy="1817219"/>
              <a:chOff x="9750157" y="3624835"/>
              <a:chExt cx="2217272" cy="181721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A705D89-263A-447F-B536-A3776330A255}"/>
                  </a:ext>
                </a:extLst>
              </p:cNvPr>
              <p:cNvSpPr txBox="1"/>
              <p:nvPr/>
            </p:nvSpPr>
            <p:spPr>
              <a:xfrm>
                <a:off x="11262835" y="4194567"/>
                <a:ext cx="44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4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0BE7250-B688-4549-94B9-C8FCCD9F4268}"/>
                  </a:ext>
                </a:extLst>
              </p:cNvPr>
              <p:cNvGrpSpPr/>
              <p:nvPr/>
            </p:nvGrpSpPr>
            <p:grpSpPr>
              <a:xfrm>
                <a:off x="10004019" y="3756123"/>
                <a:ext cx="1349781" cy="1685931"/>
                <a:chOff x="10201008" y="3887073"/>
                <a:chExt cx="1349781" cy="1685931"/>
              </a:xfrm>
            </p:grpSpPr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9C36E46B-1BBD-4CC3-AC10-B506B96871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9727802" y="4944798"/>
                  <a:ext cx="1080000" cy="0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999A47CA-CEDC-4774-8A76-4EC83923D0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276447" y="5491088"/>
                  <a:ext cx="1188000" cy="0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41629AD4-4B27-455C-AA7D-EBAC228EC082}"/>
                    </a:ext>
                  </a:extLst>
                </p:cNvPr>
                <p:cNvSpPr/>
                <p:nvPr/>
              </p:nvSpPr>
              <p:spPr>
                <a:xfrm>
                  <a:off x="10229144" y="4325516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706299B7-B479-4DBC-A45A-6802514B180A}"/>
                    </a:ext>
                  </a:extLst>
                </p:cNvPr>
                <p:cNvSpPr/>
                <p:nvPr/>
              </p:nvSpPr>
              <p:spPr>
                <a:xfrm>
                  <a:off x="11442789" y="4338905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EEF2F8A3-419C-445A-812C-1810FE08518B}"/>
                    </a:ext>
                  </a:extLst>
                </p:cNvPr>
                <p:cNvSpPr/>
                <p:nvPr/>
              </p:nvSpPr>
              <p:spPr>
                <a:xfrm>
                  <a:off x="10201008" y="5465004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BD38AF6C-08FF-4D91-A4C4-C1EB36F99EDA}"/>
                    </a:ext>
                  </a:extLst>
                </p:cNvPr>
                <p:cNvSpPr/>
                <p:nvPr/>
              </p:nvSpPr>
              <p:spPr>
                <a:xfrm>
                  <a:off x="11410826" y="5457972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3B4DDE28-F928-4C91-A31B-69E65C7B0E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482318" y="4418769"/>
                  <a:ext cx="7437" cy="1049614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7E668DF9-1E84-4486-998E-DE0F675D84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04246" y="4388787"/>
                  <a:ext cx="1152000" cy="0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9A0AAA5A-35AB-4240-9AD0-E0BA24F9440C}"/>
                    </a:ext>
                  </a:extLst>
                </p:cNvPr>
                <p:cNvCxnSpPr>
                  <a:cxnSpLocks/>
                  <a:endCxn id="111" idx="3"/>
                </p:cNvCxnSpPr>
                <p:nvPr/>
              </p:nvCxnSpPr>
              <p:spPr>
                <a:xfrm flipV="1">
                  <a:off x="10283144" y="3979257"/>
                  <a:ext cx="592518" cy="377376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C6CF3E0E-FC9D-4D2F-9DA9-314D70D1AF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32676" y="3919971"/>
                  <a:ext cx="567127" cy="490016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DDCF525F-774F-4640-B6DD-3950A7B0AA3E}"/>
                    </a:ext>
                  </a:extLst>
                </p:cNvPr>
                <p:cNvSpPr/>
                <p:nvPr/>
              </p:nvSpPr>
              <p:spPr>
                <a:xfrm>
                  <a:off x="10859846" y="3887073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AA97FF-9B81-488B-A576-2173D5DA695D}"/>
                  </a:ext>
                </a:extLst>
              </p:cNvPr>
              <p:cNvSpPr txBox="1"/>
              <p:nvPr/>
            </p:nvSpPr>
            <p:spPr>
              <a:xfrm>
                <a:off x="11243529" y="5026569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ECD0E19-3A73-44AD-A6B6-FB4232BCC5C5}"/>
                  </a:ext>
                </a:extLst>
              </p:cNvPr>
              <p:cNvSpPr txBox="1"/>
              <p:nvPr/>
            </p:nvSpPr>
            <p:spPr>
              <a:xfrm>
                <a:off x="10755041" y="3624835"/>
                <a:ext cx="723900" cy="369332"/>
              </a:xfrm>
              <a:prstGeom prst="rect">
                <a:avLst/>
              </a:prstGeom>
              <a:noFill/>
              <a:ln>
                <a:noFill/>
                <a:headEnd type="oval" w="med" len="med"/>
                <a:tailEnd type="oval" w="med" len="me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B0BB13C-952C-4090-882C-CDE7C6D376A9}"/>
                  </a:ext>
                </a:extLst>
              </p:cNvPr>
              <p:cNvSpPr txBox="1"/>
              <p:nvPr/>
            </p:nvSpPr>
            <p:spPr>
              <a:xfrm>
                <a:off x="9750157" y="4093483"/>
                <a:ext cx="1141537" cy="369333"/>
              </a:xfrm>
              <a:prstGeom prst="rect">
                <a:avLst/>
              </a:prstGeom>
              <a:noFill/>
              <a:ln>
                <a:noFill/>
                <a:headEnd type="oval" w="med" len="med"/>
                <a:tailEnd type="oval" w="med" len="me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5A04B9-6A13-4176-9845-86653E7A5F5E}"/>
                  </a:ext>
                </a:extLst>
              </p:cNvPr>
              <p:cNvSpPr txBox="1"/>
              <p:nvPr/>
            </p:nvSpPr>
            <p:spPr>
              <a:xfrm>
                <a:off x="9754460" y="5039701"/>
                <a:ext cx="1141537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6A85F27-94C1-4BDD-AA9C-FB2EB52F66E0}"/>
                </a:ext>
              </a:extLst>
            </p:cNvPr>
            <p:cNvSpPr txBox="1"/>
            <p:nvPr/>
          </p:nvSpPr>
          <p:spPr>
            <a:xfrm>
              <a:off x="2561611" y="3495701"/>
              <a:ext cx="3973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G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381A9D9-453F-4437-9117-B41EDF4372F1}"/>
                </a:ext>
              </a:extLst>
            </p:cNvPr>
            <p:cNvCxnSpPr>
              <a:cxnSpLocks/>
              <a:stCxn id="104" idx="3"/>
            </p:cNvCxnSpPr>
            <p:nvPr/>
          </p:nvCxnSpPr>
          <p:spPr>
            <a:xfrm flipH="1">
              <a:off x="2417844" y="3336505"/>
              <a:ext cx="1169700" cy="104146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E620F83-E6B1-4869-A4DA-98A928A576FA}"/>
              </a:ext>
            </a:extLst>
          </p:cNvPr>
          <p:cNvGrpSpPr/>
          <p:nvPr/>
        </p:nvGrpSpPr>
        <p:grpSpPr>
          <a:xfrm>
            <a:off x="1668784" y="5357340"/>
            <a:ext cx="7324900" cy="1336326"/>
            <a:chOff x="1883710" y="4895615"/>
            <a:chExt cx="8355729" cy="1824251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2E374B1-62E9-416A-992D-673BF21F57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9360" y="5566866"/>
              <a:ext cx="1169700" cy="1041468"/>
            </a:xfrm>
            <a:prstGeom prst="line">
              <a:avLst/>
            </a:prstGeom>
            <a:ln w="127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439DC4C-9FB6-454C-9620-94F4DD0C90A0}"/>
                </a:ext>
              </a:extLst>
            </p:cNvPr>
            <p:cNvGrpSpPr/>
            <p:nvPr/>
          </p:nvGrpSpPr>
          <p:grpSpPr>
            <a:xfrm>
              <a:off x="8022167" y="4902647"/>
              <a:ext cx="2217272" cy="1817219"/>
              <a:chOff x="9750157" y="3624835"/>
              <a:chExt cx="2217272" cy="1817219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AFCFD77-4401-402F-860D-C3618D80BB61}"/>
                  </a:ext>
                </a:extLst>
              </p:cNvPr>
              <p:cNvSpPr txBox="1"/>
              <p:nvPr/>
            </p:nvSpPr>
            <p:spPr>
              <a:xfrm>
                <a:off x="11262835" y="4194567"/>
                <a:ext cx="44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4</a:t>
                </a: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C182125A-A53F-4CF3-B1AF-5F8C99D8F10B}"/>
                  </a:ext>
                </a:extLst>
              </p:cNvPr>
              <p:cNvGrpSpPr/>
              <p:nvPr/>
            </p:nvGrpSpPr>
            <p:grpSpPr>
              <a:xfrm>
                <a:off x="10004019" y="3756123"/>
                <a:ext cx="1349781" cy="1685931"/>
                <a:chOff x="10201008" y="3887073"/>
                <a:chExt cx="1349781" cy="1685931"/>
              </a:xfrm>
            </p:grpSpPr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97E6CE2A-46CE-4425-B8CC-BD7CC76F8E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9727802" y="4944798"/>
                  <a:ext cx="1080000" cy="0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D7C4E412-8BDA-4BE1-AC56-46CF8BE5EB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311617" y="5512190"/>
                  <a:ext cx="1080000" cy="0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7E86FEE2-95A8-44BB-A19E-F5FB20FF53F7}"/>
                    </a:ext>
                  </a:extLst>
                </p:cNvPr>
                <p:cNvSpPr/>
                <p:nvPr/>
              </p:nvSpPr>
              <p:spPr>
                <a:xfrm>
                  <a:off x="10229144" y="4325516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17804F6A-EBCF-44F1-95C4-8427B5508E4A}"/>
                    </a:ext>
                  </a:extLst>
                </p:cNvPr>
                <p:cNvSpPr/>
                <p:nvPr/>
              </p:nvSpPr>
              <p:spPr>
                <a:xfrm>
                  <a:off x="11442789" y="433890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83C6E341-B444-49A8-8B46-63E93C45002D}"/>
                    </a:ext>
                  </a:extLst>
                </p:cNvPr>
                <p:cNvSpPr/>
                <p:nvPr/>
              </p:nvSpPr>
              <p:spPr>
                <a:xfrm>
                  <a:off x="10201008" y="5465004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130BD180-52D1-48B2-AA20-26157CF52970}"/>
                    </a:ext>
                  </a:extLst>
                </p:cNvPr>
                <p:cNvSpPr/>
                <p:nvPr/>
              </p:nvSpPr>
              <p:spPr>
                <a:xfrm>
                  <a:off x="11410826" y="5457972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891A8A37-5CFB-4C7B-A198-002192B13B2F}"/>
                    </a:ext>
                  </a:extLst>
                </p:cNvPr>
                <p:cNvCxnSpPr>
                  <a:cxnSpLocks/>
                  <a:endCxn id="124" idx="4"/>
                </p:cNvCxnSpPr>
                <p:nvPr/>
              </p:nvCxnSpPr>
              <p:spPr>
                <a:xfrm flipV="1">
                  <a:off x="11489352" y="4446905"/>
                  <a:ext cx="7437" cy="1049614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>
                  <a:extLst>
                    <a:ext uri="{FF2B5EF4-FFF2-40B4-BE49-F238E27FC236}">
                      <a16:creationId xmlns:a16="http://schemas.microsoft.com/office/drawing/2014/main" id="{421DDDF7-D2F3-48A0-9D5F-CA0892D6DC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0518" y="4388787"/>
                  <a:ext cx="1080000" cy="0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>
                  <a:extLst>
                    <a:ext uri="{FF2B5EF4-FFF2-40B4-BE49-F238E27FC236}">
                      <a16:creationId xmlns:a16="http://schemas.microsoft.com/office/drawing/2014/main" id="{DD23F9A7-5A2C-47A3-9203-D1726033ED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18314" y="3951121"/>
                  <a:ext cx="592518" cy="377376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6BEF4A23-C0E8-40D7-A726-03F50BAF8A0E}"/>
                    </a:ext>
                  </a:extLst>
                </p:cNvPr>
                <p:cNvCxnSpPr>
                  <a:cxnSpLocks/>
                  <a:stCxn id="131" idx="5"/>
                  <a:endCxn id="124" idx="1"/>
                </p:cNvCxnSpPr>
                <p:nvPr/>
              </p:nvCxnSpPr>
              <p:spPr>
                <a:xfrm>
                  <a:off x="10952030" y="3979257"/>
                  <a:ext cx="506575" cy="375464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A7FFDAA6-1E2B-467B-AA46-6ABFC19D2710}"/>
                    </a:ext>
                  </a:extLst>
                </p:cNvPr>
                <p:cNvSpPr/>
                <p:nvPr/>
              </p:nvSpPr>
              <p:spPr>
                <a:xfrm>
                  <a:off x="10859846" y="3887073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F4C25AA-B934-46D1-AEFC-197D53EA2299}"/>
                  </a:ext>
                </a:extLst>
              </p:cNvPr>
              <p:cNvSpPr txBox="1"/>
              <p:nvPr/>
            </p:nvSpPr>
            <p:spPr>
              <a:xfrm>
                <a:off x="11243529" y="5026569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v</a:t>
                </a:r>
                <a:r>
                  <a:rPr lang="en-US" b="1" baseline="-25000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4692042-A5C2-40F6-80F6-CB24C55FFA1D}"/>
                  </a:ext>
                </a:extLst>
              </p:cNvPr>
              <p:cNvSpPr txBox="1"/>
              <p:nvPr/>
            </p:nvSpPr>
            <p:spPr>
              <a:xfrm>
                <a:off x="10755041" y="3624835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v</a:t>
                </a:r>
                <a:r>
                  <a:rPr lang="en-US" baseline="-25000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4540ECE7-F628-4A3E-9437-C66A0A053761}"/>
                  </a:ext>
                </a:extLst>
              </p:cNvPr>
              <p:cNvSpPr txBox="1"/>
              <p:nvPr/>
            </p:nvSpPr>
            <p:spPr>
              <a:xfrm>
                <a:off x="9750157" y="4093483"/>
                <a:ext cx="1141537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D39C97A-DE81-4B06-A5F8-C66DD659AC27}"/>
                  </a:ext>
                </a:extLst>
              </p:cNvPr>
              <p:cNvSpPr txBox="1"/>
              <p:nvPr/>
            </p:nvSpPr>
            <p:spPr>
              <a:xfrm>
                <a:off x="9754460" y="5039701"/>
                <a:ext cx="1141537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5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FF0A0C0-A3B3-4B2A-ADED-5015DA29779D}"/>
                </a:ext>
              </a:extLst>
            </p:cNvPr>
            <p:cNvGrpSpPr/>
            <p:nvPr/>
          </p:nvGrpSpPr>
          <p:grpSpPr>
            <a:xfrm>
              <a:off x="5968299" y="4901180"/>
              <a:ext cx="2217272" cy="1804618"/>
              <a:chOff x="9750157" y="3637436"/>
              <a:chExt cx="2217272" cy="1804618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821CB59-AD47-4EB6-833F-F3E271F0025E}"/>
                  </a:ext>
                </a:extLst>
              </p:cNvPr>
              <p:cNvSpPr txBox="1"/>
              <p:nvPr/>
            </p:nvSpPr>
            <p:spPr>
              <a:xfrm>
                <a:off x="11262835" y="4194567"/>
                <a:ext cx="44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4</a:t>
                </a:r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0EACBC09-2D1A-422B-A2BC-194D76370E0F}"/>
                  </a:ext>
                </a:extLst>
              </p:cNvPr>
              <p:cNvGrpSpPr/>
              <p:nvPr/>
            </p:nvGrpSpPr>
            <p:grpSpPr>
              <a:xfrm>
                <a:off x="10004019" y="3756123"/>
                <a:ext cx="1349781" cy="1685931"/>
                <a:chOff x="10201008" y="3887073"/>
                <a:chExt cx="1349781" cy="1685931"/>
              </a:xfrm>
            </p:grpSpPr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81868453-2921-4A98-BC5F-B40ED3FDBC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9727802" y="4944798"/>
                  <a:ext cx="1080000" cy="0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A3A7F948-B089-4B3D-B19A-7271C8ED50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311617" y="5512190"/>
                  <a:ext cx="1080000" cy="0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C652E97B-C47C-441B-840C-5873EA28C777}"/>
                    </a:ext>
                  </a:extLst>
                </p:cNvPr>
                <p:cNvSpPr/>
                <p:nvPr/>
              </p:nvSpPr>
              <p:spPr>
                <a:xfrm>
                  <a:off x="10229144" y="4325516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45E766BA-0BE6-4FF4-9B66-6944A5955A98}"/>
                    </a:ext>
                  </a:extLst>
                </p:cNvPr>
                <p:cNvSpPr/>
                <p:nvPr/>
              </p:nvSpPr>
              <p:spPr>
                <a:xfrm>
                  <a:off x="11442789" y="433890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E18D1BE7-5F8E-4957-B594-39709C8832B4}"/>
                    </a:ext>
                  </a:extLst>
                </p:cNvPr>
                <p:cNvSpPr/>
                <p:nvPr/>
              </p:nvSpPr>
              <p:spPr>
                <a:xfrm>
                  <a:off x="10201008" y="5465004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DE78C1A8-5AC6-47E6-BF1B-371789C69FB9}"/>
                    </a:ext>
                  </a:extLst>
                </p:cNvPr>
                <p:cNvSpPr/>
                <p:nvPr/>
              </p:nvSpPr>
              <p:spPr>
                <a:xfrm>
                  <a:off x="11410826" y="5457972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CB3491BC-AC4C-4C6A-8765-DF6AE8D9EF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0518" y="4388787"/>
                  <a:ext cx="1080000" cy="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9B498D58-B1F3-4789-AE48-9A401ACBE767}"/>
                    </a:ext>
                  </a:extLst>
                </p:cNvPr>
                <p:cNvCxnSpPr>
                  <a:cxnSpLocks/>
                  <a:stCxn id="149" idx="5"/>
                  <a:endCxn id="142" idx="1"/>
                </p:cNvCxnSpPr>
                <p:nvPr/>
              </p:nvCxnSpPr>
              <p:spPr>
                <a:xfrm>
                  <a:off x="10952030" y="3979257"/>
                  <a:ext cx="506575" cy="375464"/>
                </a:xfrm>
                <a:prstGeom prst="straightConnector1">
                  <a:avLst/>
                </a:prstGeom>
                <a:ln w="127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1160A705-DFAD-49D0-B114-B29FF0A9563E}"/>
                    </a:ext>
                  </a:extLst>
                </p:cNvPr>
                <p:cNvSpPr/>
                <p:nvPr/>
              </p:nvSpPr>
              <p:spPr>
                <a:xfrm>
                  <a:off x="10859846" y="3887073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B49858D-3A81-4DC8-989F-0BEAE732629F}"/>
                  </a:ext>
                </a:extLst>
              </p:cNvPr>
              <p:cNvSpPr txBox="1"/>
              <p:nvPr/>
            </p:nvSpPr>
            <p:spPr>
              <a:xfrm>
                <a:off x="11243529" y="5026569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v</a:t>
                </a:r>
                <a:r>
                  <a:rPr lang="en-US" baseline="-25000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C7EDF7-DEF6-4FA2-9F28-359FB727261C}"/>
                  </a:ext>
                </a:extLst>
              </p:cNvPr>
              <p:cNvSpPr txBox="1"/>
              <p:nvPr/>
            </p:nvSpPr>
            <p:spPr>
              <a:xfrm>
                <a:off x="10773652" y="3637436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95FA685-5DAB-4FE1-8C0A-DC4A1E287A2B}"/>
                  </a:ext>
                </a:extLst>
              </p:cNvPr>
              <p:cNvSpPr txBox="1"/>
              <p:nvPr/>
            </p:nvSpPr>
            <p:spPr>
              <a:xfrm>
                <a:off x="9750157" y="4093483"/>
                <a:ext cx="1141537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v</a:t>
                </a:r>
                <a:r>
                  <a:rPr lang="en-US" b="1" baseline="-250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5337C0A2-D970-4361-970B-82AEB879DE2F}"/>
                  </a:ext>
                </a:extLst>
              </p:cNvPr>
              <p:cNvSpPr txBox="1"/>
              <p:nvPr/>
            </p:nvSpPr>
            <p:spPr>
              <a:xfrm>
                <a:off x="9919696" y="4780572"/>
                <a:ext cx="1141537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5</a:t>
                </a: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1F3DA2C-FD0E-44C0-BF50-6F763E126452}"/>
                </a:ext>
              </a:extLst>
            </p:cNvPr>
            <p:cNvGrpSpPr/>
            <p:nvPr/>
          </p:nvGrpSpPr>
          <p:grpSpPr>
            <a:xfrm>
              <a:off x="3982598" y="4895615"/>
              <a:ext cx="2239518" cy="1817219"/>
              <a:chOff x="9727911" y="3624835"/>
              <a:chExt cx="2239518" cy="1817219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4A1B6FB-E3FF-4444-AE54-293B7353450E}"/>
                  </a:ext>
                </a:extLst>
              </p:cNvPr>
              <p:cNvSpPr txBox="1"/>
              <p:nvPr/>
            </p:nvSpPr>
            <p:spPr>
              <a:xfrm>
                <a:off x="11262835" y="4194567"/>
                <a:ext cx="445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4</a:t>
                </a: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1E7C9B7F-DC6B-4284-B8DD-FD80FA8A8786}"/>
                  </a:ext>
                </a:extLst>
              </p:cNvPr>
              <p:cNvGrpSpPr/>
              <p:nvPr/>
            </p:nvGrpSpPr>
            <p:grpSpPr>
              <a:xfrm>
                <a:off x="10004019" y="3756123"/>
                <a:ext cx="1340561" cy="1685931"/>
                <a:chOff x="10201008" y="3887073"/>
                <a:chExt cx="1340561" cy="1685931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9C4ED374-C507-438D-BBB4-03E32A5613A3}"/>
                    </a:ext>
                  </a:extLst>
                </p:cNvPr>
                <p:cNvSpPr/>
                <p:nvPr/>
              </p:nvSpPr>
              <p:spPr>
                <a:xfrm>
                  <a:off x="10229144" y="4325516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DAEEF8CD-14F1-4BDD-9A00-4DC4C417E41F}"/>
                    </a:ext>
                  </a:extLst>
                </p:cNvPr>
                <p:cNvSpPr/>
                <p:nvPr/>
              </p:nvSpPr>
              <p:spPr>
                <a:xfrm>
                  <a:off x="11364918" y="4327316"/>
                  <a:ext cx="176651" cy="111613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8895F8C9-C066-4750-9B5F-873B7A2AE9E9}"/>
                    </a:ext>
                  </a:extLst>
                </p:cNvPr>
                <p:cNvSpPr/>
                <p:nvPr/>
              </p:nvSpPr>
              <p:spPr>
                <a:xfrm>
                  <a:off x="10201008" y="5465004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5C8F05E1-2C76-41BD-A171-892AEB5E8A06}"/>
                    </a:ext>
                  </a:extLst>
                </p:cNvPr>
                <p:cNvSpPr/>
                <p:nvPr/>
              </p:nvSpPr>
              <p:spPr>
                <a:xfrm>
                  <a:off x="11410826" y="5457972"/>
                  <a:ext cx="108000" cy="108000"/>
                </a:xfrm>
                <a:prstGeom prst="ellipse">
                  <a:avLst/>
                </a:prstGeom>
                <a:solidFill>
                  <a:srgbClr val="00206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D5BEE895-5E10-4772-9195-ADF1BA3EE3DA}"/>
                    </a:ext>
                  </a:extLst>
                </p:cNvPr>
                <p:cNvSpPr/>
                <p:nvPr/>
              </p:nvSpPr>
              <p:spPr>
                <a:xfrm>
                  <a:off x="10859846" y="3887073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EC4E6A65-05B7-4745-9B6E-24C3A663CA79}"/>
                  </a:ext>
                </a:extLst>
              </p:cNvPr>
              <p:cNvSpPr txBox="1"/>
              <p:nvPr/>
            </p:nvSpPr>
            <p:spPr>
              <a:xfrm>
                <a:off x="11243529" y="5026569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908B22D-0289-49FC-B0D4-F3BE9EDF70A3}"/>
                  </a:ext>
                </a:extLst>
              </p:cNvPr>
              <p:cNvSpPr txBox="1"/>
              <p:nvPr/>
            </p:nvSpPr>
            <p:spPr>
              <a:xfrm>
                <a:off x="10755041" y="3624835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v</a:t>
                </a:r>
                <a:r>
                  <a:rPr lang="en-US" b="1" baseline="-25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9C93BFD-32DE-48D2-9E88-4942CF4CFA70}"/>
                  </a:ext>
                </a:extLst>
              </p:cNvPr>
              <p:cNvSpPr txBox="1"/>
              <p:nvPr/>
            </p:nvSpPr>
            <p:spPr>
              <a:xfrm>
                <a:off x="9727911" y="4050363"/>
                <a:ext cx="1141537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3268B55-DF9F-4501-A15D-2C80CF1339CC}"/>
                  </a:ext>
                </a:extLst>
              </p:cNvPr>
              <p:cNvSpPr txBox="1"/>
              <p:nvPr/>
            </p:nvSpPr>
            <p:spPr>
              <a:xfrm>
                <a:off x="9754460" y="5039701"/>
                <a:ext cx="1141537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5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C2A729C7-D6A4-4812-B724-A51C3CD549C2}"/>
                </a:ext>
              </a:extLst>
            </p:cNvPr>
            <p:cNvGrpSpPr/>
            <p:nvPr/>
          </p:nvGrpSpPr>
          <p:grpSpPr>
            <a:xfrm>
              <a:off x="1883710" y="4902647"/>
              <a:ext cx="2302372" cy="1817219"/>
              <a:chOff x="1883710" y="4902647"/>
              <a:chExt cx="2302372" cy="1817219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02B09E55-753F-4CE2-8176-1FC5443B3622}"/>
                  </a:ext>
                </a:extLst>
              </p:cNvPr>
              <p:cNvGrpSpPr/>
              <p:nvPr/>
            </p:nvGrpSpPr>
            <p:grpSpPr>
              <a:xfrm>
                <a:off x="1883710" y="4902647"/>
                <a:ext cx="2302372" cy="1817219"/>
                <a:chOff x="9665057" y="3624835"/>
                <a:chExt cx="2302372" cy="1817219"/>
              </a:xfrm>
            </p:grpSpPr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03A934C6-8C5D-4B74-A2D8-6625E31530CC}"/>
                    </a:ext>
                  </a:extLst>
                </p:cNvPr>
                <p:cNvSpPr txBox="1"/>
                <p:nvPr/>
              </p:nvSpPr>
              <p:spPr>
                <a:xfrm>
                  <a:off x="11262835" y="4194567"/>
                  <a:ext cx="4450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</a:t>
                  </a:r>
                  <a:r>
                    <a:rPr lang="en-US" baseline="-25000" dirty="0"/>
                    <a:t>4</a:t>
                  </a:r>
                </a:p>
              </p:txBody>
            </p: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406E20E4-F7BD-4A82-AB92-F1C4D9CC25E6}"/>
                    </a:ext>
                  </a:extLst>
                </p:cNvPr>
                <p:cNvGrpSpPr/>
                <p:nvPr/>
              </p:nvGrpSpPr>
              <p:grpSpPr>
                <a:xfrm>
                  <a:off x="10004019" y="3756123"/>
                  <a:ext cx="1349781" cy="1685931"/>
                  <a:chOff x="10201008" y="3887073"/>
                  <a:chExt cx="1349781" cy="1685931"/>
                </a:xfrm>
              </p:grpSpPr>
              <p:cxnSp>
                <p:nvCxnSpPr>
                  <p:cNvPr id="175" name="Straight Arrow Connector 174">
                    <a:extLst>
                      <a:ext uri="{FF2B5EF4-FFF2-40B4-BE49-F238E27FC236}">
                        <a16:creationId xmlns:a16="http://schemas.microsoft.com/office/drawing/2014/main" id="{3E0D436A-5B31-4267-ADB3-9FAB2CAC9B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9727802" y="4944798"/>
                    <a:ext cx="1080000" cy="0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Arrow Connector 175">
                    <a:extLst>
                      <a:ext uri="{FF2B5EF4-FFF2-40B4-BE49-F238E27FC236}">
                        <a16:creationId xmlns:a16="http://schemas.microsoft.com/office/drawing/2014/main" id="{62612B90-60D0-42A7-A907-FC01056A53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0276447" y="5491088"/>
                    <a:ext cx="1188000" cy="0"/>
                  </a:xfrm>
                  <a:prstGeom prst="straightConnector1">
                    <a:avLst/>
                  </a:prstGeom>
                  <a:ln w="19050">
                    <a:solidFill>
                      <a:srgbClr val="CC0000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B0366BC4-83DB-4FC3-9BE1-32B7F8291AEE}"/>
                      </a:ext>
                    </a:extLst>
                  </p:cNvPr>
                  <p:cNvSpPr/>
                  <p:nvPr/>
                </p:nvSpPr>
                <p:spPr>
                  <a:xfrm>
                    <a:off x="10229144" y="4325516"/>
                    <a:ext cx="108000" cy="108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F8CDC55C-9E7B-4082-B260-00668A1631A1}"/>
                      </a:ext>
                    </a:extLst>
                  </p:cNvPr>
                  <p:cNvSpPr/>
                  <p:nvPr/>
                </p:nvSpPr>
                <p:spPr>
                  <a:xfrm>
                    <a:off x="11442789" y="4338905"/>
                    <a:ext cx="108000" cy="108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A6982B88-AD44-4FDD-80D9-BA7D71E1E8B8}"/>
                      </a:ext>
                    </a:extLst>
                  </p:cNvPr>
                  <p:cNvSpPr/>
                  <p:nvPr/>
                </p:nvSpPr>
                <p:spPr>
                  <a:xfrm>
                    <a:off x="10201008" y="5465004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>
                    <a:extLst>
                      <a:ext uri="{FF2B5EF4-FFF2-40B4-BE49-F238E27FC236}">
                        <a16:creationId xmlns:a16="http://schemas.microsoft.com/office/drawing/2014/main" id="{6B210BCC-1D1C-4F4B-AF41-B7D488D43705}"/>
                      </a:ext>
                    </a:extLst>
                  </p:cNvPr>
                  <p:cNvSpPr/>
                  <p:nvPr/>
                </p:nvSpPr>
                <p:spPr>
                  <a:xfrm>
                    <a:off x="11410826" y="5457972"/>
                    <a:ext cx="108000" cy="108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127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73415343-5BD1-4EBB-9093-F87C00D410D8}"/>
                      </a:ext>
                    </a:extLst>
                  </p:cNvPr>
                  <p:cNvSpPr/>
                  <p:nvPr/>
                </p:nvSpPr>
                <p:spPr>
                  <a:xfrm>
                    <a:off x="10859846" y="3887073"/>
                    <a:ext cx="108000" cy="108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127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7AE7A973-AEBC-4D71-81DC-86CD8B7500F6}"/>
                    </a:ext>
                  </a:extLst>
                </p:cNvPr>
                <p:cNvSpPr txBox="1"/>
                <p:nvPr/>
              </p:nvSpPr>
              <p:spPr>
                <a:xfrm>
                  <a:off x="11243529" y="5026569"/>
                  <a:ext cx="723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</a:t>
                  </a:r>
                  <a:r>
                    <a:rPr lang="en-US" baseline="-25000" dirty="0"/>
                    <a:t>2</a:t>
                  </a: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DF111C86-E393-4642-8E0B-488BAC714E46}"/>
                    </a:ext>
                  </a:extLst>
                </p:cNvPr>
                <p:cNvSpPr txBox="1"/>
                <p:nvPr/>
              </p:nvSpPr>
              <p:spPr>
                <a:xfrm>
                  <a:off x="9721998" y="4068855"/>
                  <a:ext cx="1141537" cy="369333"/>
                </a:xfrm>
                <a:prstGeom prst="rect">
                  <a:avLst/>
                </a:prstGeom>
                <a:noFill/>
                <a:ln>
                  <a:noFill/>
                  <a:headEnd type="oval" w="med" len="med"/>
                  <a:tailEnd type="oval" w="med" len="med"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</a:t>
                  </a:r>
                  <a:r>
                    <a:rPr lang="en-US" baseline="-25000" dirty="0"/>
                    <a:t>1</a:t>
                  </a:r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7A76852D-98C6-44E5-A357-664B21ACEDA1}"/>
                    </a:ext>
                  </a:extLst>
                </p:cNvPr>
                <p:cNvSpPr txBox="1"/>
                <p:nvPr/>
              </p:nvSpPr>
              <p:spPr>
                <a:xfrm>
                  <a:off x="10755041" y="3624835"/>
                  <a:ext cx="723900" cy="369332"/>
                </a:xfrm>
                <a:prstGeom prst="rect">
                  <a:avLst/>
                </a:prstGeom>
                <a:noFill/>
                <a:ln>
                  <a:noFill/>
                  <a:headEnd type="oval" w="med" len="med"/>
                  <a:tailEnd type="oval" w="med" len="med"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</a:t>
                  </a:r>
                  <a:r>
                    <a:rPr lang="en-US" baseline="-25000" dirty="0"/>
                    <a:t>3</a:t>
                  </a:r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369D548E-1AB1-4203-B779-B8076B863ED9}"/>
                    </a:ext>
                  </a:extLst>
                </p:cNvPr>
                <p:cNvSpPr txBox="1"/>
                <p:nvPr/>
              </p:nvSpPr>
              <p:spPr>
                <a:xfrm>
                  <a:off x="9665057" y="5021870"/>
                  <a:ext cx="1141537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</a:rPr>
                    <a:t>v</a:t>
                  </a:r>
                  <a:r>
                    <a:rPr lang="en-US" b="1" baseline="-25000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</p:grp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0EF841C-78A6-4FC0-A774-1145FBF3F5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10573" y="5584985"/>
                <a:ext cx="1169700" cy="1041468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49333D98-7E95-443B-96C7-3A516AC876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4269" y="5590066"/>
              <a:ext cx="1169700" cy="1041468"/>
            </a:xfrm>
            <a:prstGeom prst="line">
              <a:avLst/>
            </a:prstGeom>
            <a:ln w="127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9AA27F3-2996-45E3-8F57-EE0850022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5176" y="5611168"/>
              <a:ext cx="1169700" cy="1041468"/>
            </a:xfrm>
            <a:prstGeom prst="line">
              <a:avLst/>
            </a:prstGeom>
            <a:ln w="127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56D783D0-EF9C-483B-890B-91B345C53C0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784167" y="6110415"/>
              <a:ext cx="108000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A3AD1C0D-BD3D-490D-B338-45B9EEE827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7808" y="6647673"/>
              <a:ext cx="1080000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73B6C787-2A62-459C-8B88-FA0FC5D13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3723" y="5090219"/>
              <a:ext cx="592518" cy="37737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93E41426-600A-4474-8198-86BDD91EE324}"/>
                </a:ext>
              </a:extLst>
            </p:cNvPr>
            <p:cNvCxnSpPr>
              <a:cxnSpLocks/>
            </p:cNvCxnSpPr>
            <p:nvPr/>
          </p:nvCxnSpPr>
          <p:spPr>
            <a:xfrm>
              <a:off x="4991244" y="5103914"/>
              <a:ext cx="506575" cy="37546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A5331920-EEC8-452E-B8A0-92B4F088A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6646" y="5090102"/>
              <a:ext cx="592518" cy="377376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Rectangle à coins arrondis 6">
            <a:extLst>
              <a:ext uri="{FF2B5EF4-FFF2-40B4-BE49-F238E27FC236}">
                <a16:creationId xmlns:a16="http://schemas.microsoft.com/office/drawing/2014/main" id="{66D3AC5F-4A6C-4951-AEBF-CB77C719EC05}"/>
              </a:ext>
            </a:extLst>
          </p:cNvPr>
          <p:cNvSpPr/>
          <p:nvPr/>
        </p:nvSpPr>
        <p:spPr>
          <a:xfrm>
            <a:off x="5572496" y="1230861"/>
            <a:ext cx="2229158" cy="331709"/>
          </a:xfrm>
          <a:prstGeom prst="wedgeRoundRectCallout">
            <a:avLst>
              <a:gd name="adj1" fmla="val -123894"/>
              <a:gd name="adj2" fmla="val 45402"/>
              <a:gd name="adj3" fmla="val 16667"/>
            </a:avLst>
          </a:prstGeom>
          <a:solidFill>
            <a:srgbClr val="FCFFE5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{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en-US" baseline="-25000" dirty="0" err="1">
                <a:solidFill>
                  <a:srgbClr val="C00000"/>
                </a:solidFill>
                <a:cs typeface="Calibri Light" panose="020F0302020204030204" pitchFamily="34" charset="0"/>
              </a:rPr>
              <a:t>t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v</a:t>
            </a:r>
            <a:r>
              <a:rPr lang="en-US" baseline="-25000" dirty="0">
                <a:solidFill>
                  <a:srgbClr val="C00000"/>
                </a:solidFill>
                <a:cs typeface="Calibri Light" panose="020F0302020204030204" pitchFamily="34" charset="0"/>
              </a:rPr>
              <a:t>i </a:t>
            </a:r>
            <a:r>
              <a:rPr lang="en-US" dirty="0" err="1">
                <a:solidFill>
                  <a:srgbClr val="C00000"/>
                </a:solidFill>
              </a:rPr>
              <a:t>v</a:t>
            </a:r>
            <a:r>
              <a:rPr lang="en-US" baseline="-25000" dirty="0" err="1">
                <a:solidFill>
                  <a:srgbClr val="C00000"/>
                </a:solidFill>
                <a:cs typeface="Calibri Light" panose="020F0302020204030204" pitchFamily="34" charset="0"/>
              </a:rPr>
              <a:t>t</a:t>
            </a:r>
            <a:r>
              <a:rPr lang="en-US" baseline="-25000" dirty="0">
                <a:solidFill>
                  <a:srgbClr val="C00000"/>
                </a:solidFill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E(G)),  t &gt; </a:t>
            </a:r>
            <a:r>
              <a:rPr lang="en-US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i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}</a:t>
            </a:r>
          </a:p>
        </p:txBody>
      </p:sp>
      <p:sp>
        <p:nvSpPr>
          <p:cNvPr id="181" name="Rectangle à coins arrondis 6">
            <a:extLst>
              <a:ext uri="{FF2B5EF4-FFF2-40B4-BE49-F238E27FC236}">
                <a16:creationId xmlns:a16="http://schemas.microsoft.com/office/drawing/2014/main" id="{B44FEBAF-F0DF-410B-B1DA-B81D8B34E838}"/>
              </a:ext>
            </a:extLst>
          </p:cNvPr>
          <p:cNvSpPr/>
          <p:nvPr/>
        </p:nvSpPr>
        <p:spPr>
          <a:xfrm>
            <a:off x="10152683" y="5792494"/>
            <a:ext cx="1969352" cy="736558"/>
          </a:xfrm>
          <a:prstGeom prst="wedgeRoundRectCallout">
            <a:avLst>
              <a:gd name="adj1" fmla="val -75885"/>
              <a:gd name="adj2" fmla="val 8019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he order v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/>
              </a:rPr>
              <a:t>5 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v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/>
              </a:rPr>
              <a:t>3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v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,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v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/>
              </a:rPr>
              <a:t>2 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leads to G.</a:t>
            </a:r>
            <a:endParaRPr lang="en-US" sz="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2" name="Rectangle à coins arrondis 6">
            <a:extLst>
              <a:ext uri="{FF2B5EF4-FFF2-40B4-BE49-F238E27FC236}">
                <a16:creationId xmlns:a16="http://schemas.microsoft.com/office/drawing/2014/main" id="{2A009A3D-92D1-4187-B590-2A0C2537D643}"/>
              </a:ext>
            </a:extLst>
          </p:cNvPr>
          <p:cNvSpPr/>
          <p:nvPr/>
        </p:nvSpPr>
        <p:spPr>
          <a:xfrm>
            <a:off x="10102316" y="3899804"/>
            <a:ext cx="2028013" cy="1283971"/>
          </a:xfrm>
          <a:prstGeom prst="wedgeRoundRectCallout">
            <a:avLst>
              <a:gd name="adj1" fmla="val -79832"/>
              <a:gd name="adj2" fmla="val 6123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interval-order subgraph from the order v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/>
              </a:rPr>
              <a:t>1 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, v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/>
              </a:rPr>
              <a:t>2 ,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v</a:t>
            </a:r>
            <a:r>
              <a:rPr lang="en-US" baseline="-25000" dirty="0">
                <a:solidFill>
                  <a:prstClr val="black"/>
                </a:solidFill>
                <a:latin typeface="Calibri Light" panose="020F0302020204030204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. Not maximal !</a:t>
            </a:r>
            <a:endParaRPr lang="en-US" sz="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33" grpId="0"/>
      <p:bldP spid="43" grpId="0"/>
      <p:bldP spid="166" grpId="0" animBg="1"/>
      <p:bldP spid="181" grpId="0" animBg="1"/>
      <p:bldP spid="1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22CF-5668-4B90-9E40-D9E04030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13" y="-213716"/>
            <a:ext cx="9135291" cy="114931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Examples:</a:t>
            </a:r>
            <a:r>
              <a:rPr lang="en-US" sz="3600" i="1" dirty="0">
                <a:solidFill>
                  <a:srgbClr val="002060"/>
                </a:solidFill>
                <a:latin typeface="Corbel Light" panose="020B0303020204020204" pitchFamily="34" charset="0"/>
              </a:rPr>
              <a:t> Petersen</a:t>
            </a:r>
            <a: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orbel Light" panose="020B0303020204020204" pitchFamily="34" charset="0"/>
              </a:rPr>
              <a:t>Grötzsch</a:t>
            </a:r>
            <a:r>
              <a:rPr lang="en-US" sz="3600" dirty="0">
                <a:solidFill>
                  <a:srgbClr val="002060"/>
                </a:solidFill>
                <a:latin typeface="Corbel Light" panose="020B0303020204020204" pitchFamily="34" charset="0"/>
              </a:rPr>
              <a:t>,  Ramsey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7184E9-475E-4D15-B08E-6AEE7C0819E0}"/>
                  </a:ext>
                </a:extLst>
              </p:cNvPr>
              <p:cNvSpPr txBox="1"/>
              <p:nvPr/>
            </p:nvSpPr>
            <p:spPr>
              <a:xfrm>
                <a:off x="-64402" y="681150"/>
                <a:ext cx="12462142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rbel Light" panose="020B0303020204020204" pitchFamily="34" charset="0"/>
                    <a:sym typeface="Symbol" panose="05050102010706020507" pitchFamily="18" charset="2"/>
                  </a:rPr>
                  <a:t>Cozzen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rbel Light" panose="020B0303020204020204" pitchFamily="34" charset="0"/>
                    <a:sym typeface="Symbol" panose="05050102010706020507" pitchFamily="18" charset="2"/>
                  </a:rPr>
                  <a:t>,Roberts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rbel Light" panose="020B0303020204020204" pitchFamily="34" charset="0"/>
                    <a:sym typeface="Symbol" panose="05050102010706020507" pitchFamily="18" charset="2"/>
                  </a:rPr>
                  <a:t> 1983: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rbel Light" panose="020B0303020204020204" pitchFamily="34" charset="0"/>
                    <a:sym typeface="Symbol" panose="05050102010706020507" pitchFamily="18" charset="2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rbel Light" panose="020B0303020204020204" pitchFamily="34" charset="0"/>
                    <a:sym typeface="Symbol" panose="05050102010706020507" pitchFamily="18" charset="2"/>
                  </a:rPr>
                  <a:t>box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rbel Light" panose="020B0303020204020204" pitchFamily="34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n</m:t>
                        </m:r>
                      </m:sub>
                    </m:sSub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rbel Light" panose="020B0303020204020204" pitchFamily="34" charset="0"/>
                    <a:sym typeface="Symbol" panose="05050102010706020507" pitchFamily="18" charset="2"/>
                  </a:rPr>
                  <a:t>; </a:t>
                </a:r>
                <a:r>
                  <a:rPr lang="en-US" sz="2400" b="1" dirty="0">
                    <a:solidFill>
                      <a:srgbClr val="002060"/>
                    </a:solidFill>
                    <a:latin typeface="Corbel Light" panose="020B0303020204020204" pitchFamily="34" charset="0"/>
                    <a:sym typeface="Symbol" panose="05050102010706020507" pitchFamily="18" charset="2"/>
                  </a:rPr>
                  <a:t>box</a:t>
                </a:r>
                <a:r>
                  <a:rPr lang="en-US" sz="2400" dirty="0">
                    <a:solidFill>
                      <a:srgbClr val="002060"/>
                    </a:solidFill>
                    <a:latin typeface="Corbel Light" panose="020B0303020204020204" pitchFamily="34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orbel Light" panose="020B0303020204020204" pitchFamily="34" charset="0"/>
                    <a:sym typeface="Symbol" panose="05050102010706020507" pitchFamily="18" charset="2"/>
                  </a:rPr>
                  <a:t>)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rbel Light" panose="020B0303020204020204" pitchFamily="34" charset="0"/>
                    <a:sym typeface="Symbol" panose="05050102010706020507" pitchFamily="18" charset="2"/>
                  </a:rPr>
                  <a:t> =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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.</a:t>
                </a:r>
                <a:r>
                  <a:rPr kumimoji="0" lang="en-US" sz="800" b="0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 </a:t>
                </a:r>
                <a:r>
                  <a:rPr kumimoji="0" lang="en-US" sz="23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Proof.</a:t>
                </a:r>
                <a:r>
                  <a:rPr lang="en-US" sz="2300" noProof="0" dirty="0">
                    <a:solidFill>
                      <a:srgbClr val="002060"/>
                    </a:solidFill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300" dirty="0">
                    <a:solidFill>
                      <a:srgbClr val="002060"/>
                    </a:solidFill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: any 4 edges </a:t>
                </a:r>
                <a:r>
                  <a:rPr lang="en-US" sz="2300" dirty="0">
                    <a:solidFill>
                      <a:srgbClr val="00B050"/>
                    </a:solidFill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contain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3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3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3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3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Corbel Light" panose="020B0303020204020204" pitchFamily="34" charset="0"/>
                  </a:rPr>
                  <a:t>;</a:t>
                </a:r>
                <a:r>
                  <a:rPr kumimoji="0" lang="en-US" sz="2300" b="1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kumimoji="0" lang="en-US" sz="2300" i="0" u="none" strike="noStrike" kern="120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</a:t>
                </a:r>
                <a:r>
                  <a:rPr lang="en-US" sz="23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sz="23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rbel Light" panose="020B0303020204020204" pitchFamily="34" charset="0"/>
                  </a:rPr>
                  <a:t>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3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3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n</m:t>
                        </m:r>
                      </m:sub>
                    </m:sSub>
                  </m:oMath>
                </a14:m>
                <a:r>
                  <a:rPr kumimoji="0" lang="en-US" sz="23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rbel Light" panose="020B0303020204020204" pitchFamily="34" charset="0"/>
                  </a:rPr>
                  <a:t>by</a:t>
                </a:r>
                <a:r>
                  <a:rPr lang="en-US" sz="23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P</m:t>
                        </m:r>
                      </m:e>
                      <m:sub>
                        <m:r>
                          <a:rPr lang="en-US" sz="23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4 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rgbClr val="002060"/>
                    </a:solidFill>
                    <a:latin typeface="Corbel Light" panose="020B0303020204020204" pitchFamily="34" charset="0"/>
                  </a:rPr>
                  <a:t>-s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A7184E9-475E-4D15-B08E-6AEE7C081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402" y="681150"/>
                <a:ext cx="12462142" cy="586443"/>
              </a:xfrm>
              <a:prstGeom prst="rect">
                <a:avLst/>
              </a:prstGeom>
              <a:blipFill>
                <a:blip r:embed="rId3"/>
                <a:stretch>
                  <a:fillRect l="-733" t="-208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417529F9-2020-42A4-8324-B4D3553B2DB4}"/>
              </a:ext>
            </a:extLst>
          </p:cNvPr>
          <p:cNvGrpSpPr/>
          <p:nvPr/>
        </p:nvGrpSpPr>
        <p:grpSpPr>
          <a:xfrm>
            <a:off x="7221433" y="4794785"/>
            <a:ext cx="4591600" cy="2125570"/>
            <a:chOff x="6954039" y="4528491"/>
            <a:chExt cx="4865277" cy="239789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17E70F-F744-4D29-891D-4F7A87F94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4039" y="4528491"/>
              <a:ext cx="4753638" cy="2200582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5B9E897-7467-4765-AE2F-DBB1DAE207D0}"/>
                </a:ext>
              </a:extLst>
            </p:cNvPr>
            <p:cNvSpPr txBox="1"/>
            <p:nvPr/>
          </p:nvSpPr>
          <p:spPr>
            <a:xfrm>
              <a:off x="7240752" y="6509736"/>
              <a:ext cx="2017762" cy="416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  <a:cs typeface="Calibri Light" panose="020F0302020204030204" pitchFamily="34" charset="0"/>
                  <a:sym typeface="Symbol" panose="05050102010706020507" pitchFamily="18" charset="2"/>
                </a:rPr>
                <a:t>Ramsey  RG(3,5)</a:t>
              </a:r>
              <a:endParaRPr lang="en-US" baseline="-250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26" name="ZoneTexte 23">
              <a:extLst>
                <a:ext uri="{FF2B5EF4-FFF2-40B4-BE49-F238E27FC236}">
                  <a16:creationId xmlns:a16="http://schemas.microsoft.com/office/drawing/2014/main" id="{74B7D6DD-2B88-4CE7-9C4D-D0C3AB783961}"/>
                </a:ext>
              </a:extLst>
            </p:cNvPr>
            <p:cNvSpPr txBox="1"/>
            <p:nvPr/>
          </p:nvSpPr>
          <p:spPr>
            <a:xfrm>
              <a:off x="9376719" y="6468789"/>
              <a:ext cx="2442597" cy="416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box</a:t>
              </a:r>
              <a:r>
                <a:rPr lang="en-US" dirty="0">
                  <a:solidFill>
                    <a:srgbClr val="002060"/>
                  </a:solidFill>
                </a:rPr>
                <a:t>(RG</a:t>
              </a:r>
              <a:r>
                <a:rPr lang="en-US" dirty="0">
                  <a:cs typeface="Calibri Light" panose="020F0302020204030204" pitchFamily="34" charset="0"/>
                  <a:sym typeface="Symbol" panose="05050102010706020507" pitchFamily="18" charset="2"/>
                </a:rPr>
                <a:t>(3,5) </a:t>
              </a:r>
              <a:r>
                <a:rPr lang="en-US" dirty="0">
                  <a:solidFill>
                    <a:srgbClr val="002060"/>
                  </a:solidFill>
                </a:rPr>
                <a:t>–{</a:t>
              </a:r>
              <a:r>
                <a:rPr lang="en-US" dirty="0"/>
                <a:t>v</a:t>
              </a:r>
              <a:r>
                <a:rPr lang="en-US" baseline="-25000" dirty="0"/>
                <a:t>1</a:t>
              </a:r>
              <a:r>
                <a:rPr lang="en-US" dirty="0"/>
                <a:t>, v</a:t>
              </a:r>
              <a:r>
                <a:rPr lang="en-US" baseline="-25000" dirty="0"/>
                <a:t>7</a:t>
              </a:r>
              <a:r>
                <a:rPr lang="en-US" dirty="0">
                  <a:solidFill>
                    <a:srgbClr val="002060"/>
                  </a:solidFill>
                </a:rPr>
                <a:t>)=2</a:t>
              </a:r>
              <a:endParaRPr lang="en-US" baseline="-250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BB8A89-1647-4C20-8972-A6615BA0BCA7}"/>
              </a:ext>
            </a:extLst>
          </p:cNvPr>
          <p:cNvGrpSpPr/>
          <p:nvPr/>
        </p:nvGrpSpPr>
        <p:grpSpPr>
          <a:xfrm>
            <a:off x="-64402" y="1299174"/>
            <a:ext cx="7973284" cy="3189730"/>
            <a:chOff x="-64402" y="1299174"/>
            <a:chExt cx="7973284" cy="31897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69E156-8ADD-4A31-8D99-CBCF4245A663}"/>
                </a:ext>
              </a:extLst>
            </p:cNvPr>
            <p:cNvSpPr txBox="1"/>
            <p:nvPr/>
          </p:nvSpPr>
          <p:spPr>
            <a:xfrm>
              <a:off x="7017211" y="2320180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A54C6E3-FD26-4F6A-BE44-DB0EADF01EE1}"/>
                </a:ext>
              </a:extLst>
            </p:cNvPr>
            <p:cNvSpPr txBox="1"/>
            <p:nvPr/>
          </p:nvSpPr>
          <p:spPr>
            <a:xfrm>
              <a:off x="7172896" y="3100401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10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5C59360-541C-4E17-82BD-6C1122CCB284}"/>
                </a:ext>
              </a:extLst>
            </p:cNvPr>
            <p:cNvSpPr txBox="1"/>
            <p:nvPr/>
          </p:nvSpPr>
          <p:spPr>
            <a:xfrm>
              <a:off x="7184982" y="3968519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3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3016E77-9CA6-4E09-B65C-9A6E99AC3D96}"/>
                </a:ext>
              </a:extLst>
            </p:cNvPr>
            <p:cNvGrpSpPr/>
            <p:nvPr/>
          </p:nvGrpSpPr>
          <p:grpSpPr>
            <a:xfrm>
              <a:off x="-64402" y="1312106"/>
              <a:ext cx="3862252" cy="3176798"/>
              <a:chOff x="549184" y="1221769"/>
              <a:chExt cx="3862252" cy="317679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37D7280-F285-44BB-959B-AA860A2E1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184" y="1313256"/>
                <a:ext cx="3627120" cy="3085311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8F5EBB-B172-4562-9B24-3EA7550F8CC3}"/>
                  </a:ext>
                </a:extLst>
              </p:cNvPr>
              <p:cNvSpPr txBox="1"/>
              <p:nvPr/>
            </p:nvSpPr>
            <p:spPr>
              <a:xfrm>
                <a:off x="2744833" y="2999301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8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596B85-3C70-434C-B74F-F7B4C9BB2056}"/>
                  </a:ext>
                </a:extLst>
              </p:cNvPr>
              <p:cNvSpPr txBox="1"/>
              <p:nvPr/>
            </p:nvSpPr>
            <p:spPr>
              <a:xfrm>
                <a:off x="3687536" y="2002170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6561B-B328-4ABC-A725-C6CA71BB77A0}"/>
                  </a:ext>
                </a:extLst>
              </p:cNvPr>
              <p:cNvSpPr txBox="1"/>
              <p:nvPr/>
            </p:nvSpPr>
            <p:spPr>
              <a:xfrm>
                <a:off x="2388326" y="1221769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609042-3193-4DF0-9DAD-1BDB21136D28}"/>
                  </a:ext>
                </a:extLst>
              </p:cNvPr>
              <p:cNvSpPr txBox="1"/>
              <p:nvPr/>
            </p:nvSpPr>
            <p:spPr>
              <a:xfrm>
                <a:off x="1638844" y="2981292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9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E2D946-B085-4E25-9804-703260D6D16F}"/>
                  </a:ext>
                </a:extLst>
              </p:cNvPr>
              <p:cNvSpPr txBox="1"/>
              <p:nvPr/>
            </p:nvSpPr>
            <p:spPr>
              <a:xfrm>
                <a:off x="1664426" y="2222417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2B63AD-03EE-400E-A927-E38B5AC1E798}"/>
                  </a:ext>
                </a:extLst>
              </p:cNvPr>
              <p:cNvSpPr txBox="1"/>
              <p:nvPr/>
            </p:nvSpPr>
            <p:spPr>
              <a:xfrm>
                <a:off x="3208020" y="3779702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C0F992-1776-434A-B68F-B545EB1821BE}"/>
                  </a:ext>
                </a:extLst>
              </p:cNvPr>
              <p:cNvSpPr txBox="1"/>
              <p:nvPr/>
            </p:nvSpPr>
            <p:spPr>
              <a:xfrm>
                <a:off x="1154702" y="3779702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7C6D5A-A288-47FD-BF5F-E7D2E1B58EB7}"/>
                  </a:ext>
                </a:extLst>
              </p:cNvPr>
              <p:cNvSpPr txBox="1"/>
              <p:nvPr/>
            </p:nvSpPr>
            <p:spPr>
              <a:xfrm>
                <a:off x="679813" y="2033042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FF7681-1BC3-49F1-9743-647110CB284B}"/>
                  </a:ext>
                </a:extLst>
              </p:cNvPr>
              <p:cNvSpPr txBox="1"/>
              <p:nvPr/>
            </p:nvSpPr>
            <p:spPr>
              <a:xfrm>
                <a:off x="2397579" y="1811856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864F31-7B64-4320-A0E5-AB4525185F2E}"/>
                  </a:ext>
                </a:extLst>
              </p:cNvPr>
              <p:cNvSpPr txBox="1"/>
              <p:nvPr/>
            </p:nvSpPr>
            <p:spPr>
              <a:xfrm>
                <a:off x="2911657" y="2186836"/>
                <a:ext cx="72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</a:t>
                </a:r>
                <a:r>
                  <a:rPr lang="en-US" baseline="-25000" dirty="0"/>
                  <a:t>7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E38338-435B-4BDB-934B-E5063E166527}"/>
                </a:ext>
              </a:extLst>
            </p:cNvPr>
            <p:cNvSpPr/>
            <p:nvPr/>
          </p:nvSpPr>
          <p:spPr>
            <a:xfrm>
              <a:off x="5065270" y="1394324"/>
              <a:ext cx="133838" cy="2615665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65731A-3D0E-480B-BA57-5CF6B69B0F26}"/>
                </a:ext>
              </a:extLst>
            </p:cNvPr>
            <p:cNvSpPr/>
            <p:nvPr/>
          </p:nvSpPr>
          <p:spPr>
            <a:xfrm rot="5400000">
              <a:off x="6045727" y="427880"/>
              <a:ext cx="107544" cy="2570093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012ADB4-0BDA-4D45-BE6A-0A8C765BFC87}"/>
                </a:ext>
              </a:extLst>
            </p:cNvPr>
            <p:cNvSpPr/>
            <p:nvPr/>
          </p:nvSpPr>
          <p:spPr>
            <a:xfrm>
              <a:off x="6933126" y="1399736"/>
              <a:ext cx="147716" cy="3085311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C8BC876-ED2A-401D-AFDF-C09EC2F7BF96}"/>
                </a:ext>
              </a:extLst>
            </p:cNvPr>
            <p:cNvSpPr/>
            <p:nvPr/>
          </p:nvSpPr>
          <p:spPr>
            <a:xfrm rot="5400000">
              <a:off x="5203546" y="2305539"/>
              <a:ext cx="183695" cy="1904892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0A55BE1-DEE2-4FBF-B99B-6BD8A152BE7D}"/>
                </a:ext>
              </a:extLst>
            </p:cNvPr>
            <p:cNvSpPr/>
            <p:nvPr/>
          </p:nvSpPr>
          <p:spPr>
            <a:xfrm rot="5400000">
              <a:off x="6360339" y="2648876"/>
              <a:ext cx="215755" cy="1506434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B5704C-66EC-4394-8633-DD8A35E86B49}"/>
                </a:ext>
              </a:extLst>
            </p:cNvPr>
            <p:cNvSpPr txBox="1"/>
            <p:nvPr/>
          </p:nvSpPr>
          <p:spPr>
            <a:xfrm>
              <a:off x="4746399" y="2270005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9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401E7E-1CF9-4BB9-AF2D-7E8DF3EA7F08}"/>
                </a:ext>
              </a:extLst>
            </p:cNvPr>
            <p:cNvSpPr txBox="1"/>
            <p:nvPr/>
          </p:nvSpPr>
          <p:spPr>
            <a:xfrm>
              <a:off x="5891892" y="129917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9331F8-6F5E-4805-9AA4-6ECF46A656B4}"/>
                </a:ext>
              </a:extLst>
            </p:cNvPr>
            <p:cNvSpPr txBox="1"/>
            <p:nvPr/>
          </p:nvSpPr>
          <p:spPr>
            <a:xfrm>
              <a:off x="5226871" y="2845454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AC44CFA-BE6B-4C69-B059-A271058A436F}"/>
                </a:ext>
              </a:extLst>
            </p:cNvPr>
            <p:cNvSpPr/>
            <p:nvPr/>
          </p:nvSpPr>
          <p:spPr>
            <a:xfrm rot="5400000">
              <a:off x="5821612" y="3210703"/>
              <a:ext cx="304318" cy="1710169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2DD6BD-0056-40C9-B4F4-456D9F4706DC}"/>
                </a:ext>
              </a:extLst>
            </p:cNvPr>
            <p:cNvSpPr/>
            <p:nvPr/>
          </p:nvSpPr>
          <p:spPr>
            <a:xfrm rot="5400000">
              <a:off x="5681746" y="2798166"/>
              <a:ext cx="200889" cy="2878486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9CB921-4C97-43BD-B9E5-E5B02CA8A514}"/>
                </a:ext>
              </a:extLst>
            </p:cNvPr>
            <p:cNvSpPr txBox="1"/>
            <p:nvPr/>
          </p:nvSpPr>
          <p:spPr>
            <a:xfrm>
              <a:off x="5900801" y="3558732"/>
              <a:ext cx="634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4A7BD3-5388-4D53-AF86-197AC936136E}"/>
                </a:ext>
              </a:extLst>
            </p:cNvPr>
            <p:cNvSpPr/>
            <p:nvPr/>
          </p:nvSpPr>
          <p:spPr>
            <a:xfrm>
              <a:off x="4533825" y="2997534"/>
              <a:ext cx="212573" cy="1428151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0327D5-7218-4069-AA7F-7B293EC5544F}"/>
                </a:ext>
              </a:extLst>
            </p:cNvPr>
            <p:cNvSpPr txBox="1"/>
            <p:nvPr/>
          </p:nvSpPr>
          <p:spPr>
            <a:xfrm>
              <a:off x="4432129" y="2647019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5F9756-6371-4728-AA96-EF52BAF3A780}"/>
                </a:ext>
              </a:extLst>
            </p:cNvPr>
            <p:cNvSpPr/>
            <p:nvPr/>
          </p:nvSpPr>
          <p:spPr>
            <a:xfrm>
              <a:off x="6504741" y="3066806"/>
              <a:ext cx="147716" cy="996787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AB4CE0D-49B8-40D9-8D0A-11D4E01EF34A}"/>
                </a:ext>
              </a:extLst>
            </p:cNvPr>
            <p:cNvSpPr txBox="1"/>
            <p:nvPr/>
          </p:nvSpPr>
          <p:spPr>
            <a:xfrm>
              <a:off x="6430488" y="2686521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5E948C9-679E-42ED-AC64-503BD869949F}"/>
              </a:ext>
            </a:extLst>
          </p:cNvPr>
          <p:cNvSpPr txBox="1"/>
          <p:nvPr/>
        </p:nvSpPr>
        <p:spPr>
          <a:xfrm>
            <a:off x="758294" y="4311640"/>
            <a:ext cx="177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Petersen graph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8B4EFB1-51AA-402E-BD6C-99247410A755}"/>
              </a:ext>
            </a:extLst>
          </p:cNvPr>
          <p:cNvGrpSpPr/>
          <p:nvPr/>
        </p:nvGrpSpPr>
        <p:grpSpPr>
          <a:xfrm>
            <a:off x="437606" y="4725822"/>
            <a:ext cx="6125943" cy="2478435"/>
            <a:chOff x="407538" y="4513610"/>
            <a:chExt cx="6524670" cy="26741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564059-BA66-4979-AB9D-6751625A9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538" y="4513610"/>
              <a:ext cx="6524670" cy="2258139"/>
            </a:xfrm>
            <a:prstGeom prst="rect">
              <a:avLst/>
            </a:prstGeom>
          </p:spPr>
        </p:pic>
        <p:sp>
          <p:nvSpPr>
            <p:cNvPr id="23" name="ZoneTexte 23">
              <a:extLst>
                <a:ext uri="{FF2B5EF4-FFF2-40B4-BE49-F238E27FC236}">
                  <a16:creationId xmlns:a16="http://schemas.microsoft.com/office/drawing/2014/main" id="{2B4B5D57-2254-435E-BA2E-6E8EA16E21BF}"/>
                </a:ext>
              </a:extLst>
            </p:cNvPr>
            <p:cNvSpPr txBox="1"/>
            <p:nvPr/>
          </p:nvSpPr>
          <p:spPr>
            <a:xfrm>
              <a:off x="1499329" y="6547311"/>
              <a:ext cx="1263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2060"/>
                  </a:solidFill>
                  <a:latin typeface="+mj-lt"/>
                  <a:cs typeface="Calibri Light" panose="020F0302020204030204" pitchFamily="34" charset="0"/>
                  <a:sym typeface="Symbol" panose="05050102010706020507" pitchFamily="18" charset="2"/>
                </a:rPr>
                <a:t>Grötzsch</a:t>
              </a:r>
              <a:endParaRPr lang="en-US" baseline="-25000" dirty="0">
                <a:solidFill>
                  <a:srgbClr val="002060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77A550-F9F5-4248-BB68-353AFC206EB5}"/>
                </a:ext>
              </a:extLst>
            </p:cNvPr>
            <p:cNvSpPr txBox="1"/>
            <p:nvPr/>
          </p:nvSpPr>
          <p:spPr>
            <a:xfrm>
              <a:off x="4255332" y="6490408"/>
              <a:ext cx="2340618" cy="697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</a:rPr>
                <a:t>box</a:t>
              </a:r>
              <a:r>
                <a:rPr lang="en-US" sz="1800" dirty="0">
                  <a:solidFill>
                    <a:srgbClr val="002060"/>
                  </a:solidFill>
                </a:rPr>
                <a:t>(</a:t>
              </a:r>
              <a:r>
                <a:rPr lang="en-US" dirty="0">
                  <a:solidFill>
                    <a:srgbClr val="002060"/>
                  </a:solidFill>
                  <a:latin typeface="+mj-lt"/>
                  <a:cs typeface="Calibri Light" panose="020F0302020204030204" pitchFamily="34" charset="0"/>
                  <a:sym typeface="Symbol" panose="05050102010706020507" pitchFamily="18" charset="2"/>
                </a:rPr>
                <a:t>Grötzsch</a:t>
              </a:r>
              <a:r>
                <a:rPr lang="en-US" sz="1800" dirty="0">
                  <a:solidFill>
                    <a:srgbClr val="002060"/>
                  </a:solidFill>
                </a:rPr>
                <a:t>-</a:t>
              </a:r>
              <a:r>
                <a:rPr lang="en-US" dirty="0"/>
                <a:t>v</a:t>
              </a:r>
              <a:r>
                <a:rPr lang="en-US" baseline="-25000" dirty="0"/>
                <a:t>0</a:t>
              </a:r>
              <a:r>
                <a:rPr lang="en-US" sz="1800" dirty="0">
                  <a:solidFill>
                    <a:srgbClr val="002060"/>
                  </a:solidFill>
                </a:rPr>
                <a:t>)= 2</a:t>
              </a:r>
              <a:endParaRPr lang="en-US" baseline="-25000" dirty="0"/>
            </a:p>
            <a:p>
              <a:endParaRPr lang="en-US" dirty="0"/>
            </a:p>
          </p:txBody>
        </p:sp>
      </p:grpSp>
      <p:sp>
        <p:nvSpPr>
          <p:cNvPr id="53" name="Rectangle à coins arrondis 6">
            <a:extLst>
              <a:ext uri="{FF2B5EF4-FFF2-40B4-BE49-F238E27FC236}">
                <a16:creationId xmlns:a16="http://schemas.microsoft.com/office/drawing/2014/main" id="{CCD0EAC4-B344-4EEE-9BB5-64F1567FD664}"/>
              </a:ext>
            </a:extLst>
          </p:cNvPr>
          <p:cNvSpPr/>
          <p:nvPr/>
        </p:nvSpPr>
        <p:spPr>
          <a:xfrm>
            <a:off x="7511467" y="1900361"/>
            <a:ext cx="2717141" cy="469918"/>
          </a:xfrm>
          <a:prstGeom prst="wedgeRoundRectCallout">
            <a:avLst>
              <a:gd name="adj1" fmla="val -21938"/>
              <a:gd name="adj2" fmla="val -24276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box  (Petersen)   = ?  </a:t>
            </a:r>
          </a:p>
        </p:txBody>
      </p:sp>
      <p:sp>
        <p:nvSpPr>
          <p:cNvPr id="54" name="Rectangle à coins arrondis 6">
            <a:extLst>
              <a:ext uri="{FF2B5EF4-FFF2-40B4-BE49-F238E27FC236}">
                <a16:creationId xmlns:a16="http://schemas.microsoft.com/office/drawing/2014/main" id="{332DC862-3F1C-48CC-B33A-C3DDC6423D00}"/>
              </a:ext>
            </a:extLst>
          </p:cNvPr>
          <p:cNvSpPr/>
          <p:nvPr/>
        </p:nvSpPr>
        <p:spPr>
          <a:xfrm>
            <a:off x="7516260" y="2690034"/>
            <a:ext cx="2045618" cy="412807"/>
          </a:xfrm>
          <a:prstGeom prst="wedgeRoundRectCallout">
            <a:avLst>
              <a:gd name="adj1" fmla="val -21938"/>
              <a:gd name="adj2" fmla="val -24276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box  (</a:t>
            </a:r>
            <a:r>
              <a:rPr lang="en-US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Grötzsch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) = ?  </a:t>
            </a:r>
          </a:p>
        </p:txBody>
      </p:sp>
      <p:sp>
        <p:nvSpPr>
          <p:cNvPr id="55" name="Rectangle à coins arrondis 6">
            <a:extLst>
              <a:ext uri="{FF2B5EF4-FFF2-40B4-BE49-F238E27FC236}">
                <a16:creationId xmlns:a16="http://schemas.microsoft.com/office/drawing/2014/main" id="{0CC74835-862E-4F3B-87E9-66FF07F2BD7C}"/>
              </a:ext>
            </a:extLst>
          </p:cNvPr>
          <p:cNvSpPr/>
          <p:nvPr/>
        </p:nvSpPr>
        <p:spPr>
          <a:xfrm>
            <a:off x="7538999" y="3555328"/>
            <a:ext cx="1951194" cy="392164"/>
          </a:xfrm>
          <a:prstGeom prst="wedgeRoundRectCallout">
            <a:avLst>
              <a:gd name="adj1" fmla="val -21938"/>
              <a:gd name="adj2" fmla="val -24276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box  (RG (3,5) ) = ?  </a:t>
            </a:r>
          </a:p>
        </p:txBody>
      </p:sp>
      <p:sp>
        <p:nvSpPr>
          <p:cNvPr id="56" name="Rectangle à coins arrondis 6">
            <a:extLst>
              <a:ext uri="{FF2B5EF4-FFF2-40B4-BE49-F238E27FC236}">
                <a16:creationId xmlns:a16="http://schemas.microsoft.com/office/drawing/2014/main" id="{D3EED1E7-1D06-442B-97B1-929C1627EC36}"/>
              </a:ext>
            </a:extLst>
          </p:cNvPr>
          <p:cNvSpPr/>
          <p:nvPr/>
        </p:nvSpPr>
        <p:spPr>
          <a:xfrm>
            <a:off x="10568526" y="3679410"/>
            <a:ext cx="1162594" cy="343087"/>
          </a:xfrm>
          <a:prstGeom prst="wedgeRoundRectCallout">
            <a:avLst>
              <a:gd name="adj1" fmla="val -91690"/>
              <a:gd name="adj2" fmla="val -209420"/>
              <a:gd name="adj3" fmla="val 16667"/>
            </a:avLst>
          </a:prstGeom>
          <a:solidFill>
            <a:srgbClr val="FCFFE5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= 3 for all</a:t>
            </a:r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B950627-AB63-4411-A295-50B5EF69AE1A}"/>
              </a:ext>
            </a:extLst>
          </p:cNvPr>
          <p:cNvGrpSpPr/>
          <p:nvPr/>
        </p:nvGrpSpPr>
        <p:grpSpPr>
          <a:xfrm>
            <a:off x="10329409" y="1325966"/>
            <a:ext cx="1800000" cy="1800000"/>
            <a:chOff x="10329409" y="1325966"/>
            <a:chExt cx="1800000" cy="1800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F1B03EA-DB31-469C-A5BF-7DFCAAA889AB}"/>
                </a:ext>
              </a:extLst>
            </p:cNvPr>
            <p:cNvSpPr/>
            <p:nvPr/>
          </p:nvSpPr>
          <p:spPr>
            <a:xfrm>
              <a:off x="10329409" y="1325966"/>
              <a:ext cx="1800000" cy="1800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20AB9A0-1881-444C-9064-A30EE903D7F8}"/>
                </a:ext>
              </a:extLst>
            </p:cNvPr>
            <p:cNvGrpSpPr/>
            <p:nvPr/>
          </p:nvGrpSpPr>
          <p:grpSpPr>
            <a:xfrm>
              <a:off x="10564457" y="1411547"/>
              <a:ext cx="1442823" cy="908100"/>
              <a:chOff x="10564457" y="1411547"/>
              <a:chExt cx="1442823" cy="9081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81B14B4-E619-4FB8-AA93-EB88B2A544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564457" y="1676279"/>
                    <a:ext cx="85190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n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81B14B4-E619-4FB8-AA93-EB88B2A544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64457" y="1676279"/>
                    <a:ext cx="85190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8456A74-4DC0-4CDC-8550-E157390D6EE2}"/>
                  </a:ext>
                </a:extLst>
              </p:cNvPr>
              <p:cNvSpPr/>
              <p:nvPr/>
            </p:nvSpPr>
            <p:spPr>
              <a:xfrm>
                <a:off x="11381072" y="1442257"/>
                <a:ext cx="565226" cy="830580"/>
              </a:xfrm>
              <a:custGeom>
                <a:avLst/>
                <a:gdLst>
                  <a:gd name="connsiteX0" fmla="*/ 0 w 609600"/>
                  <a:gd name="connsiteY0" fmla="*/ 0 h 830580"/>
                  <a:gd name="connsiteX1" fmla="*/ 320040 w 609600"/>
                  <a:gd name="connsiteY1" fmla="*/ 129540 h 830580"/>
                  <a:gd name="connsiteX2" fmla="*/ 335280 w 609600"/>
                  <a:gd name="connsiteY2" fmla="*/ 114300 h 830580"/>
                  <a:gd name="connsiteX3" fmla="*/ 335280 w 609600"/>
                  <a:gd name="connsiteY3" fmla="*/ 114300 h 830580"/>
                  <a:gd name="connsiteX4" fmla="*/ 510540 w 609600"/>
                  <a:gd name="connsiteY4" fmla="*/ 419100 h 830580"/>
                  <a:gd name="connsiteX5" fmla="*/ 548640 w 609600"/>
                  <a:gd name="connsiteY5" fmla="*/ 434340 h 830580"/>
                  <a:gd name="connsiteX6" fmla="*/ 609600 w 609600"/>
                  <a:gd name="connsiteY6" fmla="*/ 830580 h 830580"/>
                  <a:gd name="connsiteX7" fmla="*/ 609600 w 609600"/>
                  <a:gd name="connsiteY7" fmla="*/ 830580 h 830580"/>
                  <a:gd name="connsiteX8" fmla="*/ 609600 w 609600"/>
                  <a:gd name="connsiteY8" fmla="*/ 830580 h 83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9600" h="830580">
                    <a:moveTo>
                      <a:pt x="0" y="0"/>
                    </a:moveTo>
                    <a:cubicBezTo>
                      <a:pt x="132080" y="55245"/>
                      <a:pt x="264160" y="110490"/>
                      <a:pt x="320040" y="129540"/>
                    </a:cubicBezTo>
                    <a:cubicBezTo>
                      <a:pt x="375920" y="148590"/>
                      <a:pt x="335280" y="114300"/>
                      <a:pt x="335280" y="114300"/>
                    </a:cubicBezTo>
                    <a:lnTo>
                      <a:pt x="335280" y="114300"/>
                    </a:lnTo>
                    <a:cubicBezTo>
                      <a:pt x="364490" y="165100"/>
                      <a:pt x="474980" y="365760"/>
                      <a:pt x="510540" y="419100"/>
                    </a:cubicBezTo>
                    <a:cubicBezTo>
                      <a:pt x="546100" y="472440"/>
                      <a:pt x="532130" y="365760"/>
                      <a:pt x="548640" y="434340"/>
                    </a:cubicBezTo>
                    <a:cubicBezTo>
                      <a:pt x="565150" y="502920"/>
                      <a:pt x="609600" y="830580"/>
                      <a:pt x="609600" y="830580"/>
                    </a:cubicBezTo>
                    <a:lnTo>
                      <a:pt x="609600" y="830580"/>
                    </a:lnTo>
                    <a:lnTo>
                      <a:pt x="609600" y="83058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FFBDE68-DE4D-49C7-951B-2FB9DB13B4A9}"/>
                  </a:ext>
                </a:extLst>
              </p:cNvPr>
              <p:cNvSpPr/>
              <p:nvPr/>
            </p:nvSpPr>
            <p:spPr>
              <a:xfrm>
                <a:off x="11899280" y="2211647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5AFD35C-0C1D-4126-8F3B-77F09389F857}"/>
                  </a:ext>
                </a:extLst>
              </p:cNvPr>
              <p:cNvSpPr/>
              <p:nvPr/>
            </p:nvSpPr>
            <p:spPr>
              <a:xfrm>
                <a:off x="11385224" y="1411547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D3135D0-E6D9-4071-BEC2-14D2DDF404AB}"/>
                  </a:ext>
                </a:extLst>
              </p:cNvPr>
              <p:cNvSpPr/>
              <p:nvPr/>
            </p:nvSpPr>
            <p:spPr>
              <a:xfrm>
                <a:off x="11823080" y="1827717"/>
                <a:ext cx="108000" cy="108000"/>
              </a:xfrm>
              <a:prstGeom prst="ellipse">
                <a:avLst/>
              </a:prstGeom>
              <a:solidFill>
                <a:srgbClr val="002060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AE5B6F9-E015-4D08-81DE-128DAA662278}"/>
                </a:ext>
              </a:extLst>
            </p:cNvPr>
            <p:cNvSpPr/>
            <p:nvPr/>
          </p:nvSpPr>
          <p:spPr>
            <a:xfrm>
              <a:off x="11623120" y="1519547"/>
              <a:ext cx="108000" cy="10800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5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8DB4-54E4-492F-980E-50E782A5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69" y="-104033"/>
            <a:ext cx="10515600" cy="1626961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Why do we want to know boxicities of small graphs ?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Packing, Covering, Coloring,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(and of course for </a:t>
            </a:r>
            <a:r>
              <a:rPr lang="en-US" sz="2400" b="1" i="1" dirty="0">
                <a:solidFill>
                  <a:srgbClr val="002060"/>
                </a:solidFill>
              </a:rPr>
              <a:t>graph-drawing</a:t>
            </a:r>
            <a:r>
              <a:rPr lang="en-US" sz="2400" dirty="0">
                <a:solidFill>
                  <a:srgbClr val="002060"/>
                </a:solidFill>
              </a:rPr>
              <a:t> by geometric representation)</a:t>
            </a:r>
          </a:p>
        </p:txBody>
      </p:sp>
      <p:sp>
        <p:nvSpPr>
          <p:cNvPr id="8" name="Rectangle à coins arrondis 5">
            <a:extLst>
              <a:ext uri="{FF2B5EF4-FFF2-40B4-BE49-F238E27FC236}">
                <a16:creationId xmlns:a16="http://schemas.microsoft.com/office/drawing/2014/main" id="{6B828072-B966-4E7E-867E-EA884FF507F3}"/>
              </a:ext>
            </a:extLst>
          </p:cNvPr>
          <p:cNvSpPr/>
          <p:nvPr/>
        </p:nvSpPr>
        <p:spPr>
          <a:xfrm>
            <a:off x="6784228" y="3443527"/>
            <a:ext cx="5256887" cy="675412"/>
          </a:xfrm>
          <a:prstGeom prst="wedgeRoundRectCallout">
            <a:avLst>
              <a:gd name="adj1" fmla="val -5410"/>
              <a:gd name="adj2" fmla="val -74616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prstClr val="black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coloring:  </a:t>
            </a:r>
            <a:r>
              <a:rPr lang="en-US" dirty="0" err="1">
                <a:solidFill>
                  <a:prstClr val="black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adajacent</a:t>
            </a:r>
            <a:r>
              <a:rPr lang="en-US" dirty="0">
                <a:solidFill>
                  <a:prstClr val="black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vertices get different colors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chromatic number  (G) : min n. of colors  of a coloring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7">
                <a:extLst>
                  <a:ext uri="{FF2B5EF4-FFF2-40B4-BE49-F238E27FC236}">
                    <a16:creationId xmlns:a16="http://schemas.microsoft.com/office/drawing/2014/main" id="{91863BB4-A7B7-4522-82B0-EB6FD01E7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400573"/>
                <a:ext cx="6278880" cy="611353"/>
              </a:xfrm>
              <a:prstGeom prst="roundRect">
                <a:avLst>
                  <a:gd name="adj" fmla="val 16667"/>
                </a:avLst>
              </a:prstGeom>
              <a:solidFill>
                <a:srgbClr val="F6F0EE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Equivalent</a:t>
                </a:r>
                <a:r>
                  <a:rPr lang="en-US" sz="2400" b="1" dirty="0">
                    <a:solidFill>
                      <a:srgbClr val="C00000"/>
                    </a:solidFill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:  </a:t>
                </a:r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</a:t>
                </a:r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) </a:t>
                </a:r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 2 </a:t>
                </a:r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)</a:t>
                </a:r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 </a:t>
                </a:r>
                <a:r>
                  <a:rPr lang="en-US" sz="2400" dirty="0">
                    <a:solidFill>
                      <a:srgbClr val="C00000"/>
                    </a:solidFill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   box(G)   </a:t>
                </a:r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  <a:latin typeface="Corbel Light" panose="020B030302020402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1" name="AutoShape 7">
                <a:extLst>
                  <a:ext uri="{FF2B5EF4-FFF2-40B4-BE49-F238E27FC236}">
                    <a16:creationId xmlns:a16="http://schemas.microsoft.com/office/drawing/2014/main" id="{91863BB4-A7B7-4522-82B0-EB6FD01E7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00573"/>
                <a:ext cx="6278880" cy="611353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 l="-957"/>
                </a:stretch>
              </a:blipFill>
              <a:ln w="9525">
                <a:solidFill>
                  <a:srgbClr val="FFC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7">
            <a:extLst>
              <a:ext uri="{FF2B5EF4-FFF2-40B4-BE49-F238E27FC236}">
                <a16:creationId xmlns:a16="http://schemas.microsoft.com/office/drawing/2014/main" id="{208A834A-61A6-4CF3-A9FC-312413FD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571" y="4400573"/>
            <a:ext cx="4582015" cy="611353"/>
          </a:xfrm>
          <a:prstGeom prst="roundRect">
            <a:avLst>
              <a:gd name="adj" fmla="val 16667"/>
            </a:avLst>
          </a:prstGeom>
          <a:solidFill>
            <a:srgbClr val="F6F0EE"/>
          </a:solidFill>
          <a:ln w="9525">
            <a:solidFill>
              <a:srgbClr val="FFC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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 (G</a:t>
            </a:r>
            <a:r>
              <a:rPr lang="en-US" sz="2400" b="1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)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&gt;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 (G</a:t>
            </a:r>
            <a:r>
              <a:rPr lang="en-US" sz="2400" b="1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)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  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   box(G)   </a:t>
            </a:r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3</a:t>
            </a:r>
            <a:endParaRPr lang="en-US" sz="2400" dirty="0">
              <a:solidFill>
                <a:srgbClr val="C00000"/>
              </a:solidFill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7" name="AutoShape 7">
            <a:extLst>
              <a:ext uri="{FF2B5EF4-FFF2-40B4-BE49-F238E27FC236}">
                <a16:creationId xmlns:a16="http://schemas.microsoft.com/office/drawing/2014/main" id="{8EB87BA0-FA13-45ED-9048-50EB419AC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115" y="2119394"/>
            <a:ext cx="4885902" cy="589023"/>
          </a:xfrm>
          <a:prstGeom prst="roundRect">
            <a:avLst>
              <a:gd name="adj" fmla="val 16667"/>
            </a:avLst>
          </a:prstGeom>
          <a:solidFill>
            <a:srgbClr val="F6F0EE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dirty="0"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For any set 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R</a:t>
            </a:r>
            <a:r>
              <a:rPr lang="en-US" sz="2400" dirty="0">
                <a:solidFill>
                  <a:srgbClr val="C0000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of axis-parallel rectangles </a:t>
            </a:r>
            <a:endParaRPr lang="en-US" sz="2400" dirty="0"/>
          </a:p>
        </p:txBody>
      </p:sp>
      <p:sp>
        <p:nvSpPr>
          <p:cNvPr id="28" name="Rectangle à coins arrondis 5">
            <a:extLst>
              <a:ext uri="{FF2B5EF4-FFF2-40B4-BE49-F238E27FC236}">
                <a16:creationId xmlns:a16="http://schemas.microsoft.com/office/drawing/2014/main" id="{6D42924D-FC06-4AC4-A759-7AC905DD4A4A}"/>
              </a:ext>
            </a:extLst>
          </p:cNvPr>
          <p:cNvSpPr/>
          <p:nvPr/>
        </p:nvSpPr>
        <p:spPr>
          <a:xfrm>
            <a:off x="0" y="3443415"/>
            <a:ext cx="6637135" cy="675413"/>
          </a:xfrm>
          <a:prstGeom prst="wedgeRoundRectCallout">
            <a:avLst>
              <a:gd name="adj1" fmla="val -11231"/>
              <a:gd name="adj2" fmla="val -76707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 </a:t>
            </a:r>
            <a:r>
              <a:rPr lang="en-US" dirty="0">
                <a:solidFill>
                  <a:srgbClr val="002060"/>
                </a:solidFill>
                <a:cs typeface="Calibri Light" panose="020F0302020204030204" pitchFamily="34" charset="0"/>
                <a:sym typeface="Symbol" panose="05050102010706020507" pitchFamily="18" charset="2"/>
              </a:rPr>
              <a:t>(</a:t>
            </a:r>
            <a:r>
              <a:rPr lang="en-US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R</a:t>
            </a:r>
            <a:r>
              <a:rPr lang="en-US" dirty="0">
                <a:solidFill>
                  <a:srgbClr val="002060"/>
                </a:solidFill>
                <a:cs typeface="Calibri Light" panose="020F0302020204030204" pitchFamily="34" charset="0"/>
                <a:sym typeface="Symbol" panose="05050102010706020507" pitchFamily="18" charset="2"/>
              </a:rPr>
              <a:t>)</a:t>
            </a:r>
            <a:r>
              <a:rPr lang="en-US" i="1" dirty="0">
                <a:solidFill>
                  <a:srgbClr val="002060"/>
                </a:solidFill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i="1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:=  min { |T|  :  T is a hitting set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 for </a:t>
            </a:r>
            <a:r>
              <a:rPr lang="en-US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R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, i.e.</a:t>
            </a:r>
            <a:r>
              <a:rPr lang="en-US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|T S |   </a:t>
            </a:r>
            <a:r>
              <a:rPr lang="en-US" dirty="0">
                <a:solidFill>
                  <a:srgbClr val="002060"/>
                </a:solidFill>
                <a:cs typeface="Calibri Light" panose="020F0302020204030204" pitchFamily="34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for all R </a:t>
            </a:r>
            <a:r>
              <a:rPr lang="en-US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R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}</a:t>
            </a:r>
          </a:p>
          <a:p>
            <a:r>
              <a:rPr lang="en-US" i="1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    :=  max { |</a:t>
            </a:r>
            <a:r>
              <a:rPr lang="en-US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 S </a:t>
            </a:r>
            <a:r>
              <a:rPr lang="en-US" i="1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|  : </a:t>
            </a:r>
            <a:r>
              <a:rPr lang="en-US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SR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 is  family of pairwise disjoint  sets in </a:t>
            </a:r>
            <a:r>
              <a:rPr lang="en-US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R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}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AB202B-4F7E-40B8-A0CA-018E82386EA6}"/>
              </a:ext>
            </a:extLst>
          </p:cNvPr>
          <p:cNvSpPr/>
          <p:nvPr/>
        </p:nvSpPr>
        <p:spPr>
          <a:xfrm>
            <a:off x="761969" y="-165295"/>
            <a:ext cx="108000" cy="1080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A56218-C75C-421B-8BA5-B7605739DC45}"/>
              </a:ext>
            </a:extLst>
          </p:cNvPr>
          <p:cNvGrpSpPr/>
          <p:nvPr/>
        </p:nvGrpSpPr>
        <p:grpSpPr>
          <a:xfrm>
            <a:off x="576848" y="1033903"/>
            <a:ext cx="2619838" cy="1100843"/>
            <a:chOff x="576848" y="1328100"/>
            <a:chExt cx="2619838" cy="110084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ECD9108-9B57-4553-A5E6-A7E1C47C1DBA}"/>
                </a:ext>
              </a:extLst>
            </p:cNvPr>
            <p:cNvGrpSpPr/>
            <p:nvPr/>
          </p:nvGrpSpPr>
          <p:grpSpPr>
            <a:xfrm>
              <a:off x="576848" y="1328100"/>
              <a:ext cx="1067736" cy="1100843"/>
              <a:chOff x="10462344" y="3666889"/>
              <a:chExt cx="1067736" cy="110084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553B3A0-2F66-42AA-9471-8CA3F81848A0}"/>
                  </a:ext>
                </a:extLst>
              </p:cNvPr>
              <p:cNvSpPr/>
              <p:nvPr/>
            </p:nvSpPr>
            <p:spPr>
              <a:xfrm rot="10800000" flipV="1">
                <a:off x="10888269" y="3666889"/>
                <a:ext cx="623245" cy="6831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804"/>
                </a:schemeClr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193B92-E8F4-4346-BC08-A80B326DFD05}"/>
                  </a:ext>
                </a:extLst>
              </p:cNvPr>
              <p:cNvSpPr/>
              <p:nvPr/>
            </p:nvSpPr>
            <p:spPr>
              <a:xfrm rot="10800000" flipV="1">
                <a:off x="10906835" y="4166854"/>
                <a:ext cx="623245" cy="60087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804"/>
                </a:schemeClr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76AF2DD-2836-44ED-9BED-C58DCEA8D663}"/>
                  </a:ext>
                </a:extLst>
              </p:cNvPr>
              <p:cNvSpPr/>
              <p:nvPr/>
            </p:nvSpPr>
            <p:spPr>
              <a:xfrm rot="10800000" flipV="1">
                <a:off x="10462344" y="3814400"/>
                <a:ext cx="623247" cy="58902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804"/>
                </a:schemeClr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Ellipse 36">
                <a:extLst>
                  <a:ext uri="{FF2B5EF4-FFF2-40B4-BE49-F238E27FC236}">
                    <a16:creationId xmlns:a16="http://schemas.microsoft.com/office/drawing/2014/main" id="{87309F0F-02BF-4A4F-9004-D3BA6DBEC7E6}"/>
                  </a:ext>
                </a:extLst>
              </p:cNvPr>
              <p:cNvSpPr/>
              <p:nvPr/>
            </p:nvSpPr>
            <p:spPr>
              <a:xfrm>
                <a:off x="10943695" y="4251603"/>
                <a:ext cx="72000" cy="6207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Rectangle à coins arrondis 5">
              <a:extLst>
                <a:ext uri="{FF2B5EF4-FFF2-40B4-BE49-F238E27FC236}">
                  <a16:creationId xmlns:a16="http://schemas.microsoft.com/office/drawing/2014/main" id="{3E03FE07-9A7D-4F0C-B9F7-5EA540819253}"/>
                </a:ext>
              </a:extLst>
            </p:cNvPr>
            <p:cNvSpPr/>
            <p:nvPr/>
          </p:nvSpPr>
          <p:spPr>
            <a:xfrm>
              <a:off x="1921622" y="1679915"/>
              <a:ext cx="1275064" cy="344823"/>
            </a:xfrm>
            <a:prstGeom prst="wedgeRoundRectCallout">
              <a:avLst>
                <a:gd name="adj1" fmla="val -68889"/>
                <a:gd name="adj2" fmla="val -2632"/>
                <a:gd name="adj3" fmla="val 16667"/>
              </a:avLst>
            </a:prstGeom>
            <a:solidFill>
              <a:srgbClr val="FCFFE5"/>
            </a:solidFill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dirty="0">
                  <a:solidFill>
                    <a:prstClr val="black"/>
                  </a:solidFill>
                  <a:latin typeface="Calibri Light" panose="020F0302020204030204"/>
                  <a:cs typeface="Calibri Light" panose="020F0302020204030204" pitchFamily="34" charset="0"/>
                  <a:sym typeface="Symbol" panose="05050102010706020507" pitchFamily="18" charset="2"/>
                </a:rPr>
                <a:t>=1  </a:t>
              </a:r>
              <a:r>
                <a:rPr lang="en-US" dirty="0">
                  <a:solidFill>
                    <a:prstClr val="black"/>
                  </a:solidFill>
                  <a:cs typeface="Calibri Light" panose="020F0302020204030204" pitchFamily="34" charset="0"/>
                  <a:sym typeface="Symbol" panose="05050102010706020507" pitchFamily="18" charset="2"/>
                </a:rPr>
                <a:t>=1 </a:t>
              </a:r>
              <a:r>
                <a:rPr lang="en-US" dirty="0">
                  <a:solidFill>
                    <a:prstClr val="black"/>
                  </a:solidFill>
                  <a:latin typeface="Calibri Light" panose="020F0302020204030204"/>
                  <a:cs typeface="Calibri Light" panose="020F0302020204030204" pitchFamily="34" charset="0"/>
                  <a:sym typeface="Symbol" panose="05050102010706020507" pitchFamily="18" charset="2"/>
                </a:rPr>
                <a:t> </a:t>
              </a:r>
              <a:endParaRPr lang="en-US" baseline="-25000" dirty="0">
                <a:solidFill>
                  <a:prstClr val="black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BB4AE2-9BD2-4C63-BFBF-453750ED41C7}"/>
              </a:ext>
            </a:extLst>
          </p:cNvPr>
          <p:cNvGrpSpPr/>
          <p:nvPr/>
        </p:nvGrpSpPr>
        <p:grpSpPr>
          <a:xfrm>
            <a:off x="9130971" y="1026438"/>
            <a:ext cx="2630160" cy="1074759"/>
            <a:chOff x="8979896" y="1241123"/>
            <a:chExt cx="2630160" cy="1074759"/>
          </a:xfrm>
        </p:grpSpPr>
        <p:grpSp>
          <p:nvGrpSpPr>
            <p:cNvPr id="13" name="Groupe 26">
              <a:extLst>
                <a:ext uri="{FF2B5EF4-FFF2-40B4-BE49-F238E27FC236}">
                  <a16:creationId xmlns:a16="http://schemas.microsoft.com/office/drawing/2014/main" id="{719A5E68-BFBD-4C74-AB31-6A2DC9B19836}"/>
                </a:ext>
              </a:extLst>
            </p:cNvPr>
            <p:cNvGrpSpPr/>
            <p:nvPr/>
          </p:nvGrpSpPr>
          <p:grpSpPr>
            <a:xfrm>
              <a:off x="10358556" y="1241123"/>
              <a:ext cx="1251500" cy="1074759"/>
              <a:chOff x="1753565" y="3868076"/>
              <a:chExt cx="1174363" cy="107475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BD15BF-691D-452E-AC01-BD8436BD062D}"/>
                  </a:ext>
                </a:extLst>
              </p:cNvPr>
              <p:cNvSpPr/>
              <p:nvPr/>
            </p:nvSpPr>
            <p:spPr>
              <a:xfrm rot="10800000" flipV="1">
                <a:off x="1753565" y="4181966"/>
                <a:ext cx="457200" cy="457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804"/>
                </a:schemeClr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28DEF-84ED-4C25-B83A-22D7593F71D9}"/>
                  </a:ext>
                </a:extLst>
              </p:cNvPr>
              <p:cNvSpPr/>
              <p:nvPr/>
            </p:nvSpPr>
            <p:spPr>
              <a:xfrm rot="10800000" flipV="1">
                <a:off x="2119285" y="4485635"/>
                <a:ext cx="457200" cy="457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804"/>
                </a:schemeClr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474369-8E5A-4684-977E-D9EA763B4F0A}"/>
                  </a:ext>
                </a:extLst>
              </p:cNvPr>
              <p:cNvSpPr/>
              <p:nvPr/>
            </p:nvSpPr>
            <p:spPr>
              <a:xfrm rot="10800000" flipV="1">
                <a:off x="1901141" y="3947170"/>
                <a:ext cx="457200" cy="457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804"/>
                </a:schemeClr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917897-124E-42C5-B9F8-5A05ED8AF4E7}"/>
                  </a:ext>
                </a:extLst>
              </p:cNvPr>
              <p:cNvSpPr/>
              <p:nvPr/>
            </p:nvSpPr>
            <p:spPr>
              <a:xfrm rot="10800000" flipV="1">
                <a:off x="2470728" y="4181966"/>
                <a:ext cx="457200" cy="457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804"/>
                </a:schemeClr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29BE815-23DA-43F4-B950-4FE94B9ED277}"/>
                  </a:ext>
                </a:extLst>
              </p:cNvPr>
              <p:cNvSpPr/>
              <p:nvPr/>
            </p:nvSpPr>
            <p:spPr>
              <a:xfrm rot="10800000" flipV="1">
                <a:off x="2256100" y="3868076"/>
                <a:ext cx="457200" cy="457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9804"/>
                </a:schemeClr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Rectangle à coins arrondis 5">
              <a:extLst>
                <a:ext uri="{FF2B5EF4-FFF2-40B4-BE49-F238E27FC236}">
                  <a16:creationId xmlns:a16="http://schemas.microsoft.com/office/drawing/2014/main" id="{B1189338-C7DB-4029-A18B-F9D35E7D782B}"/>
                </a:ext>
              </a:extLst>
            </p:cNvPr>
            <p:cNvSpPr/>
            <p:nvPr/>
          </p:nvSpPr>
          <p:spPr>
            <a:xfrm>
              <a:off x="8979896" y="1587439"/>
              <a:ext cx="1143701" cy="302520"/>
            </a:xfrm>
            <a:prstGeom prst="wedgeRoundRectCallout">
              <a:avLst>
                <a:gd name="adj1" fmla="val 80735"/>
                <a:gd name="adj2" fmla="val -4161"/>
                <a:gd name="adj3" fmla="val 16667"/>
              </a:avLst>
            </a:prstGeom>
            <a:solidFill>
              <a:srgbClr val="FCFFE5"/>
            </a:solidFill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dirty="0">
                  <a:solidFill>
                    <a:prstClr val="black"/>
                  </a:solidFill>
                  <a:latin typeface="Calibri Light" panose="020F0302020204030204"/>
                  <a:cs typeface="Calibri Light" panose="020F0302020204030204" pitchFamily="34" charset="0"/>
                  <a:sym typeface="Symbol" panose="05050102010706020507" pitchFamily="18" charset="2"/>
                </a:rPr>
                <a:t>=2  , </a:t>
              </a:r>
              <a:r>
                <a:rPr lang="en-US" dirty="0">
                  <a:solidFill>
                    <a:prstClr val="black"/>
                  </a:solidFill>
                  <a:cs typeface="Calibri Light" panose="020F0302020204030204" pitchFamily="34" charset="0"/>
                  <a:sym typeface="Symbol" panose="05050102010706020507" pitchFamily="18" charset="2"/>
                </a:rPr>
                <a:t>=3 </a:t>
              </a:r>
              <a:r>
                <a:rPr lang="en-US" dirty="0">
                  <a:solidFill>
                    <a:prstClr val="black"/>
                  </a:solidFill>
                  <a:latin typeface="Calibri Light" panose="020F0302020204030204"/>
                  <a:cs typeface="Calibri Light" panose="020F0302020204030204" pitchFamily="34" charset="0"/>
                  <a:sym typeface="Symbol" panose="05050102010706020507" pitchFamily="18" charset="2"/>
                </a:rPr>
                <a:t> </a:t>
              </a:r>
              <a:endParaRPr lang="en-US" baseline="-25000" dirty="0">
                <a:solidFill>
                  <a:prstClr val="black"/>
                </a:solidFill>
                <a:latin typeface="Calibri Light" panose="020F0302020204030204"/>
                <a:cs typeface="Calibri Light" panose="020F0302020204030204" pitchFamily="34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B91D6B91-8D6B-4556-8D5A-BBBA622B8606}"/>
                </a:ext>
              </a:extLst>
            </p:cNvPr>
            <p:cNvSpPr/>
            <p:nvPr/>
          </p:nvSpPr>
          <p:spPr>
            <a:xfrm>
              <a:off x="10798699" y="1901935"/>
              <a:ext cx="72000" cy="6207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Ellipse 36">
              <a:extLst>
                <a:ext uri="{FF2B5EF4-FFF2-40B4-BE49-F238E27FC236}">
                  <a16:creationId xmlns:a16="http://schemas.microsoft.com/office/drawing/2014/main" id="{439CC566-98B0-42E9-B972-699DE7E0FC03}"/>
                </a:ext>
              </a:extLst>
            </p:cNvPr>
            <p:cNvSpPr/>
            <p:nvPr/>
          </p:nvSpPr>
          <p:spPr>
            <a:xfrm>
              <a:off x="11144867" y="1901935"/>
              <a:ext cx="72000" cy="6207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Ellipse 36">
              <a:extLst>
                <a:ext uri="{FF2B5EF4-FFF2-40B4-BE49-F238E27FC236}">
                  <a16:creationId xmlns:a16="http://schemas.microsoft.com/office/drawing/2014/main" id="{2475B0B2-8976-4A36-A85E-CAB64FEFC941}"/>
                </a:ext>
              </a:extLst>
            </p:cNvPr>
            <p:cNvSpPr/>
            <p:nvPr/>
          </p:nvSpPr>
          <p:spPr>
            <a:xfrm>
              <a:off x="10916268" y="1385947"/>
              <a:ext cx="72000" cy="6207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40" name="Picture 2" descr="Ramsey number R(5, 3) - a complementary graph">
            <a:extLst>
              <a:ext uri="{FF2B5EF4-FFF2-40B4-BE49-F238E27FC236}">
                <a16:creationId xmlns:a16="http://schemas.microsoft.com/office/drawing/2014/main" id="{31D5C45B-EF56-4D05-B01D-43564135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19" y="5205139"/>
            <a:ext cx="1438104" cy="14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à coins arrondis 17">
            <a:extLst>
              <a:ext uri="{FF2B5EF4-FFF2-40B4-BE49-F238E27FC236}">
                <a16:creationId xmlns:a16="http://schemas.microsoft.com/office/drawing/2014/main" id="{61E46396-E250-4E85-A510-4B8B0C3F91F9}"/>
              </a:ext>
            </a:extLst>
          </p:cNvPr>
          <p:cNvSpPr/>
          <p:nvPr/>
        </p:nvSpPr>
        <p:spPr>
          <a:xfrm>
            <a:off x="5755201" y="5449200"/>
            <a:ext cx="6278880" cy="1083605"/>
          </a:xfrm>
          <a:prstGeom prst="wedgeRoundRectCallout">
            <a:avLst>
              <a:gd name="adj1" fmla="val -60047"/>
              <a:gd name="adj2" fmla="val -4185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Gaps, chi-boundedness and boxicity: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- Boxicity= 2 would provide counterexamples or tight examples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- Proven cases of Wegner provide bounds on the boxicity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74B2A42-B2CF-46E4-8ADA-EB51FE2F8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84" y="5156998"/>
            <a:ext cx="1462339" cy="1445816"/>
          </a:xfrm>
          <a:prstGeom prst="rect">
            <a:avLst/>
          </a:prstGeom>
        </p:spPr>
      </p:pic>
      <p:sp>
        <p:nvSpPr>
          <p:cNvPr id="43" name="ZoneTexte 23">
            <a:extLst>
              <a:ext uri="{FF2B5EF4-FFF2-40B4-BE49-F238E27FC236}">
                <a16:creationId xmlns:a16="http://schemas.microsoft.com/office/drawing/2014/main" id="{D423DD14-E539-4D26-977D-A7E3AD9DCD78}"/>
              </a:ext>
            </a:extLst>
          </p:cNvPr>
          <p:cNvSpPr txBox="1"/>
          <p:nvPr/>
        </p:nvSpPr>
        <p:spPr>
          <a:xfrm>
            <a:off x="617614" y="6517894"/>
            <a:ext cx="1186602" cy="34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Grötzsch</a:t>
            </a:r>
            <a:endParaRPr lang="en-US" baseline="-25000" dirty="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44" name="ZoneTexte 23">
            <a:extLst>
              <a:ext uri="{FF2B5EF4-FFF2-40B4-BE49-F238E27FC236}">
                <a16:creationId xmlns:a16="http://schemas.microsoft.com/office/drawing/2014/main" id="{45D6F0C7-099C-4FBC-B2F0-5157BE244111}"/>
              </a:ext>
            </a:extLst>
          </p:cNvPr>
          <p:cNvSpPr txBox="1"/>
          <p:nvPr/>
        </p:nvSpPr>
        <p:spPr>
          <a:xfrm>
            <a:off x="2573855" y="6532805"/>
            <a:ext cx="1684835" cy="327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Ramsey  G(3,5)</a:t>
            </a:r>
            <a:endParaRPr lang="en-US" baseline="-25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8EFD681E-6F60-422F-92F4-D973EE9A3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9" y="2666028"/>
            <a:ext cx="7542649" cy="619525"/>
          </a:xfrm>
          <a:prstGeom prst="roundRect">
            <a:avLst>
              <a:gd name="adj" fmla="val 16667"/>
            </a:avLst>
          </a:prstGeom>
          <a:solidFill>
            <a:srgbClr val="F6F0EE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Wegner’s conjecture (1965</a:t>
            </a:r>
            <a:r>
              <a:rPr lang="en-US" sz="2400" b="1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: </a:t>
            </a:r>
            <a:r>
              <a:rPr lang="en-US" sz="2400" dirty="0"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( 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R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)    )  </a:t>
            </a:r>
            <a:r>
              <a:rPr lang="en-US" sz="2400" b="1" i="1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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R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)</a:t>
            </a:r>
            <a:r>
              <a:rPr lang="en-US" sz="2400" b="1" i="1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 2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Calibri Light" panose="020F0302020204030204" pitchFamily="34" charset="0"/>
                <a:sym typeface="Symbol" panose="05050102010706020507" pitchFamily="18" charset="2"/>
              </a:rPr>
              <a:t>R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)</a:t>
            </a:r>
            <a:r>
              <a:rPr lang="en-US" sz="2400" b="1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- 1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7F8DAD1-02E4-4257-92FF-151735D0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540" y="2665903"/>
            <a:ext cx="4582015" cy="611353"/>
          </a:xfrm>
          <a:prstGeom prst="roundRect">
            <a:avLst>
              <a:gd name="adj" fmla="val 16667"/>
            </a:avLst>
          </a:prstGeom>
          <a:solidFill>
            <a:srgbClr val="F6F0EE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Coloring conjecture </a:t>
            </a:r>
            <a:r>
              <a:rPr lang="en-US" sz="2400" b="1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   )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</a:t>
            </a:r>
            <a:r>
              <a:rPr lang="en-US" sz="2400" b="1" i="1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    3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</a:t>
            </a:r>
            <a:endParaRPr lang="en-US" sz="2400" b="1" dirty="0">
              <a:solidFill>
                <a:srgbClr val="C00000"/>
              </a:solidFill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6" name="ZoneTexte 23">
            <a:extLst>
              <a:ext uri="{FF2B5EF4-FFF2-40B4-BE49-F238E27FC236}">
                <a16:creationId xmlns:a16="http://schemas.microsoft.com/office/drawing/2014/main" id="{C1A202B9-1822-4673-AD3F-310E1D7165F1}"/>
              </a:ext>
            </a:extLst>
          </p:cNvPr>
          <p:cNvSpPr txBox="1"/>
          <p:nvPr/>
        </p:nvSpPr>
        <p:spPr>
          <a:xfrm>
            <a:off x="4516222" y="5449200"/>
            <a:ext cx="67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…</a:t>
            </a:r>
            <a:endParaRPr lang="en-US" sz="3600" baseline="-250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45" name="Rectangle à coins arrondis 5">
            <a:extLst>
              <a:ext uri="{FF2B5EF4-FFF2-40B4-BE49-F238E27FC236}">
                <a16:creationId xmlns:a16="http://schemas.microsoft.com/office/drawing/2014/main" id="{DF0B9C3F-3CEB-4BC0-8FD4-83DA50E418AD}"/>
              </a:ext>
            </a:extLst>
          </p:cNvPr>
          <p:cNvSpPr/>
          <p:nvPr/>
        </p:nvSpPr>
        <p:spPr>
          <a:xfrm>
            <a:off x="8860608" y="2178674"/>
            <a:ext cx="2952432" cy="367119"/>
          </a:xfrm>
          <a:prstGeom prst="wedgeRoundRectCallout">
            <a:avLst>
              <a:gd name="adj1" fmla="val 11751"/>
              <a:gd name="adj2" fmla="val 86604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Calibri Light" panose="020F0302020204030204" pitchFamily="34" charset="0"/>
                <a:sym typeface="Symbol" panose="05050102010706020507" pitchFamily="18" charset="2"/>
              </a:rPr>
              <a:t>max pairwise intersecting set  </a:t>
            </a:r>
            <a:endParaRPr lang="en-US" baseline="-25000" dirty="0">
              <a:solidFill>
                <a:prstClr val="black"/>
              </a:solidFill>
              <a:latin typeface="Calibri Light" panose="020F0302020204030204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7" grpId="0" animBg="1"/>
      <p:bldP spid="28" grpId="0" animBg="1"/>
      <p:bldP spid="41" grpId="0" animBg="1"/>
      <p:bldP spid="43" grpId="0"/>
      <p:bldP spid="44" grpId="0"/>
      <p:bldP spid="26" grpId="0" animBg="1"/>
      <p:bldP spid="7" grpId="0" animBg="1"/>
      <p:bldP spid="36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D0EC-FE4A-4972-8AEB-2D0ECBA0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671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rbel Light" panose="020B0303020204020204" pitchFamily="34" charset="0"/>
              </a:rPr>
              <a:t>Kneser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</a:rPr>
              <a:t>-graphs and Petersen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A6E57-AFBA-49A7-B0BF-B9F73FD66C8B}"/>
              </a:ext>
            </a:extLst>
          </p:cNvPr>
          <p:cNvSpPr txBox="1"/>
          <p:nvPr/>
        </p:nvSpPr>
        <p:spPr>
          <a:xfrm>
            <a:off x="1233937" y="3895504"/>
            <a:ext cx="76568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2060"/>
              </a:solidFill>
              <a:latin typeface="Corbel Light" panose="020B0303020204020204" pitchFamily="34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Corbel Light" panose="020B0303020204020204" pitchFamily="34" charset="0"/>
              </a:rPr>
              <a:t>Stehlík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</a:rPr>
              <a:t> :   Boxicity of </a:t>
            </a:r>
            <a:r>
              <a:rPr lang="en-US" sz="2400" dirty="0" err="1">
                <a:solidFill>
                  <a:srgbClr val="002060"/>
                </a:solidFill>
                <a:latin typeface="Corbel Light" panose="020B0303020204020204" pitchFamily="34" charset="0"/>
              </a:rPr>
              <a:t>Kneser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</a:rPr>
              <a:t> graphs ? </a:t>
            </a:r>
          </a:p>
          <a:p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</a:rPr>
              <a:t>First results by </a:t>
            </a:r>
            <a:r>
              <a:rPr lang="en-US" sz="2400" dirty="0" err="1">
                <a:solidFill>
                  <a:srgbClr val="002060"/>
                </a:solidFill>
                <a:latin typeface="Corbel Light" panose="020B0303020204020204" pitchFamily="34" charset="0"/>
              </a:rPr>
              <a:t>Caoduro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orbel Light" panose="020B0303020204020204" pitchFamily="34" charset="0"/>
              </a:rPr>
              <a:t>Lichev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</a:rPr>
              <a:t> (2021),who conjectured: </a:t>
            </a:r>
          </a:p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224FC3A4-EF81-4E1B-9A18-889A67C34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20" y="5961714"/>
            <a:ext cx="9162672" cy="491391"/>
          </a:xfrm>
          <a:prstGeom prst="roundRect">
            <a:avLst>
              <a:gd name="adj" fmla="val 16667"/>
            </a:avLst>
          </a:prstGeom>
          <a:solidFill>
            <a:srgbClr val="E6FEFB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vl="0"/>
            <a:r>
              <a:rPr lang="en-US" sz="2400" b="1" dirty="0" err="1">
                <a:latin typeface="+mj-lt"/>
              </a:rPr>
              <a:t>Thm</a:t>
            </a:r>
            <a:r>
              <a:rPr lang="en-US" sz="2400" b="1" dirty="0">
                <a:latin typeface="Corbel Light" panose="020B0303020204020204" pitchFamily="34" charset="0"/>
              </a:rPr>
              <a:t> </a:t>
            </a:r>
            <a:r>
              <a:rPr lang="en-US" sz="2400" b="1" dirty="0">
                <a:latin typeface="+mj-lt"/>
              </a:rPr>
              <a:t>1</a:t>
            </a:r>
            <a:r>
              <a:rPr lang="en-US" sz="2400" dirty="0">
                <a:latin typeface="Corbel Light" panose="020B0303020204020204" pitchFamily="34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</a:rPr>
              <a:t>If  n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  5, 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   box ( 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</a:rPr>
              <a:t>KG(n,2) )  =  n – 2,  in particular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box ( 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</a:rPr>
              <a:t>Petersen ) = 3. </a:t>
            </a:r>
            <a:endParaRPr lang="en-US" sz="2400" dirty="0">
              <a:solidFill>
                <a:srgbClr val="C00000"/>
              </a:solidFill>
              <a:latin typeface="Corbel Light" panose="020B03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7">
                <a:extLst>
                  <a:ext uri="{FF2B5EF4-FFF2-40B4-BE49-F238E27FC236}">
                    <a16:creationId xmlns:a16="http://schemas.microsoft.com/office/drawing/2014/main" id="{B5FC165F-D369-43E3-945F-89829F9E9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790" y="802384"/>
                <a:ext cx="10619710" cy="234599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solidFill>
                  <a:srgbClr val="FFC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Intersection-graphs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L </a:t>
                </a:r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(H)  of hypergraphs H :      join hyperedges that meet. </a:t>
                </a:r>
              </a:p>
              <a:p>
                <a:endParaRPr lang="en-US" sz="8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sz="2400" dirty="0" err="1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Kneser</a:t>
                </a:r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- graphs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(H)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of hypergraphs      </a:t>
                </a:r>
                <a:r>
                  <a:rPr lang="en-US" sz="2400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    join disjoint hyperedges</a:t>
                </a:r>
              </a:p>
              <a:p>
                <a:endParaRPr lang="en-US" sz="800" i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sz="2400" i="1" dirty="0" err="1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Kneser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graphs  KG(</a:t>
                </a:r>
                <a:r>
                  <a:rPr lang="en-US" sz="2400" i="1" dirty="0" err="1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n,k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 :=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(H) </a:t>
                </a:r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where H is the set of 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all k-tuples </a:t>
                </a:r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of {1,…, n} </a:t>
                </a:r>
                <a:endParaRPr lang="en-US" sz="2400" i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sz="7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sz="8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Special case of 2-uniform hypergraphs: line graph 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L 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G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 </a:t>
                </a:r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of a graph </a:t>
                </a:r>
                <a:r>
                  <a:rPr lang="en-US" sz="2400" i="1" dirty="0">
                    <a:solidFill>
                      <a:srgbClr val="002060"/>
                    </a:solidFill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G</a:t>
                </a:r>
                <a:r>
                  <a:rPr lang="en-US" sz="2400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+mj-lt"/>
                    <a:ea typeface="Cambria Math" panose="02040503050406030204" pitchFamily="18" charset="0"/>
                    <a:cs typeface="Calibri Light" panose="020F0302020204030204" pitchFamily="34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+mj-lt"/>
                    <a:ea typeface="Cambria Math" panose="02040503050406030204" pitchFamily="18" charset="0"/>
                    <a:cs typeface="Calibri Light" panose="020F0302020204030204" pitchFamily="34" charset="0"/>
                  </a:rPr>
                  <a:t>G)</a:t>
                </a:r>
                <a:endParaRPr lang="en-US" sz="2400" dirty="0">
                  <a:solidFill>
                    <a:srgbClr val="002060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AutoShape 7">
                <a:extLst>
                  <a:ext uri="{FF2B5EF4-FFF2-40B4-BE49-F238E27FC236}">
                    <a16:creationId xmlns:a16="http://schemas.microsoft.com/office/drawing/2014/main" id="{B5FC165F-D369-43E3-945F-89829F9E9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790" y="802384"/>
                <a:ext cx="10619710" cy="2345991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 t="-2817"/>
                </a:stretch>
              </a:blipFill>
              <a:ln w="12700">
                <a:solidFill>
                  <a:srgbClr val="FFC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à coins arrondis 5">
            <a:extLst>
              <a:ext uri="{FF2B5EF4-FFF2-40B4-BE49-F238E27FC236}">
                <a16:creationId xmlns:a16="http://schemas.microsoft.com/office/drawing/2014/main" id="{883C8F36-8BCC-41E8-8A9B-D4C40759BC5C}"/>
              </a:ext>
            </a:extLst>
          </p:cNvPr>
          <p:cNvSpPr/>
          <p:nvPr/>
        </p:nvSpPr>
        <p:spPr>
          <a:xfrm>
            <a:off x="2588557" y="2442329"/>
            <a:ext cx="6516000" cy="319932"/>
          </a:xfrm>
          <a:prstGeom prst="wedgeRoundRectCallout">
            <a:avLst>
              <a:gd name="adj1" fmla="val -38485"/>
              <a:gd name="adj2" fmla="val -73606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  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sym typeface="Symbol" panose="05050102010706020507" pitchFamily="18" charset="2"/>
              </a:rPr>
              <a:t>topology: </a:t>
            </a:r>
            <a:r>
              <a:rPr lang="en-US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(KG(</a:t>
            </a:r>
            <a:r>
              <a:rPr lang="en-US" dirty="0" err="1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n,k</a:t>
            </a:r>
            <a:r>
              <a:rPr lang="en-US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)) n-2k+2 if n  2k  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Kneser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, 1955, </a:t>
            </a:r>
            <a:r>
              <a:rPr lang="en-US" dirty="0" err="1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Lovász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1978) </a:t>
            </a:r>
            <a:endParaRPr lang="en-US" dirty="0">
              <a:solidFill>
                <a:srgbClr val="002060"/>
              </a:solidFill>
              <a:latin typeface="Corbel Light" panose="020B03030202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A909A7-48C1-4CF4-A57C-6735E4C7E8C3}"/>
              </a:ext>
            </a:extLst>
          </p:cNvPr>
          <p:cNvGrpSpPr/>
          <p:nvPr/>
        </p:nvGrpSpPr>
        <p:grpSpPr>
          <a:xfrm>
            <a:off x="9496049" y="3349964"/>
            <a:ext cx="2695951" cy="3193535"/>
            <a:chOff x="9496049" y="3349964"/>
            <a:chExt cx="2695951" cy="31935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24500D-35C6-4AAD-BC01-0A28DF6AF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6049" y="3349964"/>
              <a:ext cx="2695951" cy="24101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à coins arrondis 5">
                  <a:extLst>
                    <a:ext uri="{FF2B5EF4-FFF2-40B4-BE49-F238E27FC236}">
                      <a16:creationId xmlns:a16="http://schemas.microsoft.com/office/drawing/2014/main" id="{F8104097-4B4D-4A08-AF9E-65440611BB8C}"/>
                    </a:ext>
                  </a:extLst>
                </p:cNvPr>
                <p:cNvSpPr/>
                <p:nvPr/>
              </p:nvSpPr>
              <p:spPr>
                <a:xfrm>
                  <a:off x="9924994" y="5961714"/>
                  <a:ext cx="2159154" cy="581785"/>
                </a:xfrm>
                <a:prstGeom prst="wedgeRoundRectCallout">
                  <a:avLst>
                    <a:gd name="adj1" fmla="val 7668"/>
                    <a:gd name="adj2" fmla="val -104101"/>
                    <a:gd name="adj3" fmla="val 16667"/>
                  </a:avLst>
                </a:prstGeom>
                <a:solidFill>
                  <a:srgbClr val="FCFFE5"/>
                </a:solidFill>
                <a:ln w="31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i="1" dirty="0">
                      <a:solidFill>
                        <a:srgbClr val="002060"/>
                      </a:solidFill>
                      <a:latin typeface="+mj-lt"/>
                      <a:ea typeface="Cambria Math" panose="02040503050406030204" pitchFamily="18" charset="0"/>
                    </a:rPr>
                    <a:t>         Petersen =</a:t>
                  </a:r>
                </a:p>
                <a:p>
                  <a:pPr algn="ctr"/>
                  <a:r>
                    <a:rPr lang="en-US" i="1" dirty="0">
                      <a:solidFill>
                        <a:srgbClr val="002060"/>
                      </a:solidFill>
                      <a:latin typeface="+mj-lt"/>
                      <a:ea typeface="Cambria Math" panose="02040503050406030204" pitchFamily="18" charset="0"/>
                    </a:rPr>
                    <a:t>=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a14:m>
                  <a:r>
                    <a:rPr lang="en-US" dirty="0">
                      <a:solidFill>
                        <a:srgbClr val="002060"/>
                      </a:solidFill>
                      <a:latin typeface="+mj-lt"/>
                    </a:rPr>
                    <a:t>K</a:t>
                  </a:r>
                  <a:r>
                    <a:rPr lang="en-US" baseline="-25000" dirty="0">
                      <a:solidFill>
                        <a:srgbClr val="002060"/>
                      </a:solidFill>
                      <a:latin typeface="+mj-lt"/>
                    </a:rPr>
                    <a:t>5</a:t>
                  </a:r>
                  <a:r>
                    <a:rPr lang="en-US" dirty="0">
                      <a:solidFill>
                        <a:srgbClr val="002060"/>
                      </a:solidFill>
                      <a:latin typeface="+mj-lt"/>
                    </a:rPr>
                    <a:t>)=KG(5,2)</a:t>
                  </a:r>
                </a:p>
              </p:txBody>
            </p:sp>
          </mc:Choice>
          <mc:Fallback xmlns="">
            <p:sp>
              <p:nvSpPr>
                <p:cNvPr id="9" name="Rectangle à coins arrondis 5">
                  <a:extLst>
                    <a:ext uri="{FF2B5EF4-FFF2-40B4-BE49-F238E27FC236}">
                      <a16:creationId xmlns:a16="http://schemas.microsoft.com/office/drawing/2014/main" id="{F8104097-4B4D-4A08-AF9E-65440611BB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4994" y="5961714"/>
                  <a:ext cx="2159154" cy="581785"/>
                </a:xfrm>
                <a:prstGeom prst="wedgeRoundRectCallout">
                  <a:avLst>
                    <a:gd name="adj1" fmla="val 7668"/>
                    <a:gd name="adj2" fmla="val -104101"/>
                    <a:gd name="adj3" fmla="val 16667"/>
                  </a:avLst>
                </a:prstGeom>
                <a:blipFill>
                  <a:blip r:embed="rId5"/>
                  <a:stretch>
                    <a:fillRect b="-13514"/>
                  </a:stretch>
                </a:blipFill>
                <a:ln w="31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19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0A9D1DF-400B-4BB0-8389-FA5EDB7BE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818" y="2315450"/>
            <a:ext cx="9006841" cy="2617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3A0828-B10C-4056-92F1-986A1208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2FFBB0DE-A4DA-46B8-A48E-A87F0363F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2549"/>
            <a:ext cx="12120409" cy="927411"/>
          </a:xfrm>
          <a:prstGeom prst="roundRect">
            <a:avLst>
              <a:gd name="adj" fmla="val 16667"/>
            </a:avLst>
          </a:prstGeom>
          <a:solidFill>
            <a:srgbClr val="E6FEFB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vl="0"/>
            <a:r>
              <a:rPr lang="en-US" sz="2400" b="1" dirty="0">
                <a:latin typeface="Corbel Light" panose="020B0303020204020204" pitchFamily="34" charset="0"/>
              </a:rPr>
              <a:t>Key Lemma</a:t>
            </a:r>
            <a:r>
              <a:rPr lang="en-US" sz="2800" dirty="0">
                <a:latin typeface="Corbel Light" panose="020B0303020204020204" pitchFamily="34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Polynomial algorithm for listing all </a:t>
            </a:r>
            <a:r>
              <a:rPr lang="en-US" sz="2400" dirty="0" err="1">
                <a:solidFill>
                  <a:srgbClr val="C00000"/>
                </a:solidFill>
                <a:latin typeface="Corbel Light" panose="020B0303020204020204" pitchFamily="34" charset="0"/>
              </a:rPr>
              <a:t>inclusionwise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 maximal interval-order  subgraphs </a:t>
            </a:r>
          </a:p>
          <a:p>
            <a:pPr lvl="0"/>
            <a:r>
              <a:rPr lang="en-US" sz="2400" dirty="0">
                <a:latin typeface="Corbel Light" panose="020B0303020204020204" pitchFamily="34" charset="0"/>
              </a:rPr>
              <a:t>            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of line graphs</a:t>
            </a:r>
            <a:r>
              <a:rPr lang="en-US" sz="2400" dirty="0">
                <a:latin typeface="Corbel Light" panose="020B0303020204020204" pitchFamily="34" charset="0"/>
              </a:rPr>
              <a:t>,  </a:t>
            </a:r>
            <a:r>
              <a:rPr lang="en-US" sz="2400" dirty="0" err="1">
                <a:latin typeface="Corbel Light" panose="020B0303020204020204" pitchFamily="34" charset="0"/>
              </a:rPr>
              <a:t>i</a:t>
            </a:r>
            <a:r>
              <a:rPr lang="en-US" sz="2400" dirty="0">
                <a:latin typeface="Corbel Light" panose="020B0303020204020204" pitchFamily="34" charset="0"/>
              </a:rPr>
              <a:t>. .e.  all </a:t>
            </a:r>
            <a:r>
              <a:rPr lang="en-US" sz="2400" dirty="0">
                <a:solidFill>
                  <a:srgbClr val="00B050"/>
                </a:solidFill>
                <a:latin typeface="Corbel Light" panose="020B0303020204020204" pitchFamily="34" charset="0"/>
              </a:rPr>
              <a:t>“interval-</a:t>
            </a:r>
            <a:r>
              <a:rPr lang="en-US" sz="2400" dirty="0" err="1">
                <a:solidFill>
                  <a:srgbClr val="00B050"/>
                </a:solidFill>
                <a:latin typeface="Corbel Light" panose="020B0303020204020204" pitchFamily="34" charset="0"/>
              </a:rPr>
              <a:t>disjointness</a:t>
            </a:r>
            <a:r>
              <a:rPr lang="en-US" sz="2400" dirty="0">
                <a:solidFill>
                  <a:srgbClr val="00B050"/>
                </a:solidFill>
                <a:latin typeface="Corbel Light" panose="020B0303020204020204" pitchFamily="34" charset="0"/>
              </a:rPr>
              <a:t> subgraphs” 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of </a:t>
            </a:r>
            <a:r>
              <a:rPr lang="en-US" sz="2400" dirty="0">
                <a:latin typeface="Corbel Light" panose="020B0303020204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rbel Light" panose="020B0303020204020204" pitchFamily="34" charset="0"/>
              </a:rPr>
              <a:t>“edge-non-</a:t>
            </a:r>
            <a:r>
              <a:rPr lang="en-US" sz="2400" dirty="0" err="1">
                <a:solidFill>
                  <a:srgbClr val="00B050"/>
                </a:solidFill>
                <a:latin typeface="Corbel Light" panose="020B0303020204020204" pitchFamily="34" charset="0"/>
              </a:rPr>
              <a:t>disjointness</a:t>
            </a:r>
            <a:r>
              <a:rPr lang="en-US" sz="2400" dirty="0">
                <a:solidFill>
                  <a:srgbClr val="00B050"/>
                </a:solidFill>
                <a:latin typeface="Corbel Light" panose="020B0303020204020204" pitchFamily="34" charset="0"/>
              </a:rPr>
              <a:t> graphs” </a:t>
            </a:r>
            <a:r>
              <a:rPr lang="en-US" sz="2400" dirty="0">
                <a:latin typeface="Corbel Light" panose="020B0303020204020204" pitchFamily="34" charset="0"/>
              </a:rPr>
              <a:t>; </a:t>
            </a:r>
            <a:endParaRPr lang="en-US" sz="2400" dirty="0">
              <a:solidFill>
                <a:srgbClr val="C00000"/>
              </a:solidFill>
              <a:latin typeface="Corbel Light" panose="020B0303020204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AB57C50-B863-40D2-A385-8153C843BE73}"/>
              </a:ext>
            </a:extLst>
          </p:cNvPr>
          <p:cNvSpPr txBox="1">
            <a:spLocks/>
          </p:cNvSpPr>
          <p:nvPr/>
        </p:nvSpPr>
        <p:spPr>
          <a:xfrm>
            <a:off x="966651" y="-336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Proof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B914D-014E-46C8-95C6-BB8E9E5E7498}"/>
              </a:ext>
            </a:extLst>
          </p:cNvPr>
          <p:cNvSpPr txBox="1"/>
          <p:nvPr/>
        </p:nvSpPr>
        <p:spPr>
          <a:xfrm>
            <a:off x="91185" y="2165734"/>
            <a:ext cx="11634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Proof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 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At most 5 vertices of  G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uniquel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y determine an interval-order subgraph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, so there are    at most n</a:t>
            </a:r>
            <a:r>
              <a:rPr lang="en-US" sz="2400" baseline="300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5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 of these.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à coins arrondis 6">
                <a:extLst>
                  <a:ext uri="{FF2B5EF4-FFF2-40B4-BE49-F238E27FC236}">
                    <a16:creationId xmlns:a16="http://schemas.microsoft.com/office/drawing/2014/main" id="{97730A7A-A952-4E95-9025-3590A7C98CFA}"/>
                  </a:ext>
                </a:extLst>
              </p:cNvPr>
              <p:cNvSpPr/>
              <p:nvPr/>
            </p:nvSpPr>
            <p:spPr>
              <a:xfrm>
                <a:off x="198844" y="3295306"/>
                <a:ext cx="3589974" cy="633955"/>
              </a:xfrm>
              <a:prstGeom prst="wedgeRoundRectCallout">
                <a:avLst>
                  <a:gd name="adj1" fmla="val 64723"/>
                  <a:gd name="adj2" fmla="val -21663"/>
                  <a:gd name="adj3" fmla="val 16667"/>
                </a:avLst>
              </a:prstGeom>
              <a:solidFill>
                <a:srgbClr val="FCFFE5"/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00206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box(G) = d </a:t>
                </a:r>
                <a:r>
                  <a:rPr lang="en-US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can be </a:t>
                </a:r>
                <a:br>
                  <a:rPr lang="en-US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</a:br>
                <a:r>
                  <a:rPr lang="en-US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  <a:sym typeface="Symbol" panose="05050102010706020507" pitchFamily="18" charset="2"/>
                  </a:rPr>
                  <a:t>covered by d interval-order graphs</a:t>
                </a:r>
                <a:endParaRPr lang="en-US" sz="6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à coins arrondis 6">
                <a:extLst>
                  <a:ext uri="{FF2B5EF4-FFF2-40B4-BE49-F238E27FC236}">
                    <a16:creationId xmlns:a16="http://schemas.microsoft.com/office/drawing/2014/main" id="{97730A7A-A952-4E95-9025-3590A7C98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4" y="3295306"/>
                <a:ext cx="3589974" cy="633955"/>
              </a:xfrm>
              <a:prstGeom prst="wedgeRoundRectCallout">
                <a:avLst>
                  <a:gd name="adj1" fmla="val 64723"/>
                  <a:gd name="adj2" fmla="val -21663"/>
                  <a:gd name="adj3" fmla="val 16667"/>
                </a:avLst>
              </a:prstGeom>
              <a:blipFill>
                <a:blip r:embed="rId4"/>
                <a:stretch>
                  <a:fillRect l="-588" t="-6667" b="-17143"/>
                </a:stretch>
              </a:blipFill>
              <a:ln w="31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AA2F3AF-FA74-4BE6-A9A6-C1C9F2170DA8}"/>
              </a:ext>
            </a:extLst>
          </p:cNvPr>
          <p:cNvSpPr txBox="1"/>
          <p:nvPr/>
        </p:nvSpPr>
        <p:spPr>
          <a:xfrm>
            <a:off x="198844" y="4990551"/>
            <a:ext cx="11634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Opens the way for a range of related optimization problems, </a:t>
            </a:r>
            <a:r>
              <a:rPr lang="en-US" sz="2400" dirty="0" err="1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eg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: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D36A9FEA-56EB-48DA-BA5F-65E14939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65" y="5912587"/>
            <a:ext cx="11782478" cy="738791"/>
          </a:xfrm>
          <a:prstGeom prst="roundRect">
            <a:avLst>
              <a:gd name="adj" fmla="val 16667"/>
            </a:avLst>
          </a:prstGeom>
          <a:solidFill>
            <a:srgbClr val="E6FEFB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vl="0"/>
            <a:r>
              <a:rPr lang="en-US" sz="2400" b="1" dirty="0">
                <a:latin typeface="Corbel Light" panose="020B0303020204020204" pitchFamily="34" charset="0"/>
              </a:rPr>
              <a:t>Corollary  </a:t>
            </a:r>
            <a:r>
              <a:rPr lang="en-US" sz="2400" dirty="0">
                <a:latin typeface="Corbel Light" panose="020B0303020204020204" pitchFamily="34" charset="0"/>
              </a:rPr>
              <a:t>:  Maximum  weight and “any side-constrained” 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interval order subgraph  can be found </a:t>
            </a:r>
            <a:b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in polynomial time   for   line graphs</a:t>
            </a:r>
          </a:p>
        </p:txBody>
      </p:sp>
      <p:sp>
        <p:nvSpPr>
          <p:cNvPr id="10" name="Rectangle à coins arrondis 6">
            <a:extLst>
              <a:ext uri="{FF2B5EF4-FFF2-40B4-BE49-F238E27FC236}">
                <a16:creationId xmlns:a16="http://schemas.microsoft.com/office/drawing/2014/main" id="{3F1C8581-F72C-473D-99B0-B92C0DF2490A}"/>
              </a:ext>
            </a:extLst>
          </p:cNvPr>
          <p:cNvSpPr/>
          <p:nvPr/>
        </p:nvSpPr>
        <p:spPr>
          <a:xfrm>
            <a:off x="8629862" y="5508221"/>
            <a:ext cx="1948959" cy="294512"/>
          </a:xfrm>
          <a:prstGeom prst="wedgeRoundRectCallout">
            <a:avLst>
              <a:gd name="adj1" fmla="val -115728"/>
              <a:gd name="adj2" fmla="val 60157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NP-hard in general</a:t>
            </a:r>
            <a:endParaRPr lang="en-US" sz="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5B6DC9-CEF3-4516-B883-2E5307B41AA3}"/>
              </a:ext>
            </a:extLst>
          </p:cNvPr>
          <p:cNvSpPr/>
          <p:nvPr/>
        </p:nvSpPr>
        <p:spPr>
          <a:xfrm>
            <a:off x="9642397" y="2924612"/>
            <a:ext cx="991772" cy="956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A0828-B10C-4056-92F1-986A1208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89DB725B-A24F-4912-A367-28ED4807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15" y="1788668"/>
            <a:ext cx="11987239" cy="642634"/>
          </a:xfrm>
          <a:prstGeom prst="roundRect">
            <a:avLst>
              <a:gd name="adj" fmla="val 16667"/>
            </a:avLst>
          </a:prstGeom>
          <a:solidFill>
            <a:srgbClr val="E6FEFB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vl="0"/>
            <a:r>
              <a:rPr lang="en-US" sz="2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Thm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2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Polynomial </a:t>
            </a:r>
            <a:r>
              <a:rPr lang="en-US" sz="2400" dirty="0">
                <a:latin typeface="Corbel Light" panose="020B030302020402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algorithm for deciding boxicity ≤  k for complements of line graphs, for fixed k. 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AB57C50-B863-40D2-A385-8153C843BE73}"/>
              </a:ext>
            </a:extLst>
          </p:cNvPr>
          <p:cNvSpPr txBox="1">
            <a:spLocks/>
          </p:cNvSpPr>
          <p:nvPr/>
        </p:nvSpPr>
        <p:spPr>
          <a:xfrm>
            <a:off x="1005840" y="-2216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Main Results</a:t>
            </a: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36F446BB-A3FF-4836-9443-604152491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61" y="5512525"/>
            <a:ext cx="11782478" cy="738791"/>
          </a:xfrm>
          <a:prstGeom prst="roundRect">
            <a:avLst>
              <a:gd name="adj" fmla="val 16667"/>
            </a:avLst>
          </a:prstGeom>
          <a:solidFill>
            <a:srgbClr val="E6FEFB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vl="0"/>
            <a:r>
              <a:rPr lang="en-US" sz="2400" b="1" dirty="0" err="1">
                <a:latin typeface="Corbel Light" panose="020B0303020204020204" pitchFamily="34" charset="0"/>
              </a:rPr>
              <a:t>Thm</a:t>
            </a:r>
            <a:r>
              <a:rPr lang="en-US" sz="2400" b="1" dirty="0">
                <a:latin typeface="Corbel Light" panose="020B0303020204020204" pitchFamily="34" charset="0"/>
              </a:rPr>
              <a:t>  3</a:t>
            </a:r>
            <a:r>
              <a:rPr lang="en-US" sz="2400" dirty="0">
                <a:latin typeface="Corbel Light" panose="020B0303020204020204" pitchFamily="34" charset="0"/>
              </a:rPr>
              <a:t>:  Minimum weight and “any constrained”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IGC  can be found </a:t>
            </a:r>
            <a:b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</a:rPr>
              <a:t>in polynomial time   for complements of line graphs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0DB8A057-19C3-4CFF-A9C4-FB355D06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61" y="3332876"/>
            <a:ext cx="7791251" cy="10938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Def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: Given a graph G, an </a:t>
            </a: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interval-completion (IGC)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of G is 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 interval-graph containing G as a subgraph. </a:t>
            </a:r>
            <a:endParaRPr lang="en-US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C2F94-5577-45E1-9F87-8B459960380A}"/>
              </a:ext>
            </a:extLst>
          </p:cNvPr>
          <p:cNvSpPr txBox="1"/>
          <p:nvPr/>
        </p:nvSpPr>
        <p:spPr>
          <a:xfrm>
            <a:off x="107046" y="890382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The Lemma,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developped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through the proof of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Thm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1,   easily implies the  following :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919BB4-6F12-4935-B9EF-447E3C081236}"/>
              </a:ext>
            </a:extLst>
          </p:cNvPr>
          <p:cNvCxnSpPr>
            <a:cxnSpLocks/>
          </p:cNvCxnSpPr>
          <p:nvPr/>
        </p:nvCxnSpPr>
        <p:spPr>
          <a:xfrm>
            <a:off x="9617481" y="2872993"/>
            <a:ext cx="12722" cy="1501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5AF789E-FE9E-405C-932D-CC6269BDDAB6}"/>
              </a:ext>
            </a:extLst>
          </p:cNvPr>
          <p:cNvSpPr/>
          <p:nvPr/>
        </p:nvSpPr>
        <p:spPr>
          <a:xfrm>
            <a:off x="9592336" y="2861197"/>
            <a:ext cx="108000" cy="108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5DD440-5DE1-42E7-B627-AFB2A528FFCD}"/>
              </a:ext>
            </a:extLst>
          </p:cNvPr>
          <p:cNvSpPr/>
          <p:nvPr/>
        </p:nvSpPr>
        <p:spPr>
          <a:xfrm>
            <a:off x="10603805" y="2870612"/>
            <a:ext cx="108000" cy="1080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BAF6B9-32B0-4ADB-88A5-1F16D7D11723}"/>
              </a:ext>
            </a:extLst>
          </p:cNvPr>
          <p:cNvSpPr/>
          <p:nvPr/>
        </p:nvSpPr>
        <p:spPr>
          <a:xfrm>
            <a:off x="10565663" y="3808099"/>
            <a:ext cx="108000" cy="10800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366F1EA-521F-4FDF-B109-153A3C5CA236}"/>
              </a:ext>
            </a:extLst>
          </p:cNvPr>
          <p:cNvSpPr/>
          <p:nvPr/>
        </p:nvSpPr>
        <p:spPr>
          <a:xfrm>
            <a:off x="9570062" y="3785561"/>
            <a:ext cx="108000" cy="1080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14BE76-B2E8-4C0C-9196-94639F70D761}"/>
              </a:ext>
            </a:extLst>
          </p:cNvPr>
          <p:cNvCxnSpPr>
            <a:cxnSpLocks/>
          </p:cNvCxnSpPr>
          <p:nvPr/>
        </p:nvCxnSpPr>
        <p:spPr>
          <a:xfrm>
            <a:off x="9686268" y="2936299"/>
            <a:ext cx="881143" cy="90871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CDC4F2-931C-4601-A40D-F37EF9CE471E}"/>
              </a:ext>
            </a:extLst>
          </p:cNvPr>
          <p:cNvCxnSpPr>
            <a:cxnSpLocks/>
          </p:cNvCxnSpPr>
          <p:nvPr/>
        </p:nvCxnSpPr>
        <p:spPr>
          <a:xfrm>
            <a:off x="9017259" y="4973197"/>
            <a:ext cx="222905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8AF109-4E7D-437B-A875-0A25941FC585}"/>
              </a:ext>
            </a:extLst>
          </p:cNvPr>
          <p:cNvCxnSpPr>
            <a:cxnSpLocks/>
          </p:cNvCxnSpPr>
          <p:nvPr/>
        </p:nvCxnSpPr>
        <p:spPr>
          <a:xfrm>
            <a:off x="9017259" y="4450348"/>
            <a:ext cx="980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BC00EA-941E-4022-ADFB-AB8BF4F2B7A0}"/>
              </a:ext>
            </a:extLst>
          </p:cNvPr>
          <p:cNvCxnSpPr>
            <a:cxnSpLocks/>
          </p:cNvCxnSpPr>
          <p:nvPr/>
        </p:nvCxnSpPr>
        <p:spPr>
          <a:xfrm>
            <a:off x="10266267" y="4457382"/>
            <a:ext cx="980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C5D1B9-A8F3-4D79-999D-C81B34E820A2}"/>
              </a:ext>
            </a:extLst>
          </p:cNvPr>
          <p:cNvCxnSpPr>
            <a:cxnSpLocks/>
          </p:cNvCxnSpPr>
          <p:nvPr/>
        </p:nvCxnSpPr>
        <p:spPr>
          <a:xfrm>
            <a:off x="9023754" y="4724667"/>
            <a:ext cx="222905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6">
            <a:extLst>
              <a:ext uri="{FF2B5EF4-FFF2-40B4-BE49-F238E27FC236}">
                <a16:creationId xmlns:a16="http://schemas.microsoft.com/office/drawing/2014/main" id="{49A3EDF7-66AB-4FC4-9378-BECA9393572D}"/>
              </a:ext>
            </a:extLst>
          </p:cNvPr>
          <p:cNvSpPr/>
          <p:nvPr/>
        </p:nvSpPr>
        <p:spPr>
          <a:xfrm>
            <a:off x="4559829" y="5016983"/>
            <a:ext cx="1948959" cy="414246"/>
          </a:xfrm>
          <a:prstGeom prst="wedgeRoundRectCallout">
            <a:avLst>
              <a:gd name="adj1" fmla="val 25746"/>
              <a:gd name="adj2" fmla="val 75122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NP-hard in general</a:t>
            </a:r>
            <a:endParaRPr lang="en-US" sz="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CAB839-69AB-4CDE-9507-3DAD21D8AFAF}"/>
              </a:ext>
            </a:extLst>
          </p:cNvPr>
          <p:cNvSpPr txBox="1"/>
          <p:nvPr/>
        </p:nvSpPr>
        <p:spPr>
          <a:xfrm>
            <a:off x="204415" y="6386465"/>
            <a:ext cx="1163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Proof: 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Corollary of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the Key Lemma, </a:t>
            </a:r>
            <a:r>
              <a:rPr lang="en-US" sz="2400" noProof="0" dirty="0">
                <a:solidFill>
                  <a:prstClr val="black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complemented.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11" grpId="0" animBg="1"/>
      <p:bldP spid="12" grpId="0" animBg="1"/>
      <p:bldP spid="15" grpId="0" animBg="1"/>
      <p:bldP spid="16" grpId="0" animBg="1"/>
      <p:bldP spid="21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4874275-5241-40A9-BFF1-E03241F7E0C0}"/>
              </a:ext>
            </a:extLst>
          </p:cNvPr>
          <p:cNvSpPr txBox="1"/>
          <p:nvPr/>
        </p:nvSpPr>
        <p:spPr>
          <a:xfrm>
            <a:off x="460484" y="839287"/>
            <a:ext cx="11634650" cy="309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.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Computational complexity of the boxicity for complements of line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graphs ?    In P ?  Or  FPT ?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2060"/>
              </a:solidFill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 Light" panose="020B0303020204020204" pitchFamily="34" charset="0"/>
              <a:ea typeface="+mn-ea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2. 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The same for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line graphs  ?      P ?  FPT ?   XP ? 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2060"/>
              </a:solidFill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3.  For line graphs :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Is 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boxixity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    2    ?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 Light" panose="020B0303020204020204" pitchFamily="34" charset="0"/>
                <a:ea typeface="+mn-ea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 Light" panose="020B0303020204020204" pitchFamily="34" charset="0"/>
              <a:ea typeface="+mn-ea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8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</a:br>
            <a:endParaRPr lang="en-US" sz="800" dirty="0">
              <a:solidFill>
                <a:srgbClr val="002060"/>
              </a:solidFill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4.  For  k3,   box (KG (n, k) )  =  ?   n -2 ?    n-k ?   Or 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(KG(</a:t>
            </a:r>
            <a:r>
              <a:rPr lang="en-US" sz="2400" dirty="0" err="1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n,k</a:t>
            </a: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))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 Light" panose="020B0303020204020204" pitchFamily="34" charset="0"/>
              <a:ea typeface="+mn-ea"/>
              <a:cs typeface="Calibri Light" panose="020F03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52B49D-5527-4D34-95EA-CB77BC44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85" y="4267985"/>
            <a:ext cx="5251792" cy="19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2623A-9F9A-4823-85D8-694C89BE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77" y="-26758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Problems</a:t>
            </a: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7C76BDAB-0C82-4F71-B484-41A3F763F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05" y="3538612"/>
            <a:ext cx="12110780" cy="280000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5.  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Is  the boxicity of all </a:t>
            </a:r>
            <a:r>
              <a:rPr lang="en-US" sz="2400" dirty="0" err="1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Mycielski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graphs of cycles  =  3 ?              (Trial :  </a:t>
            </a:r>
            <a:r>
              <a:rPr lang="en-US" sz="2400" dirty="0" err="1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Kamibeppu’s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manuscript 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Mycielski</a:t>
            </a:r>
            <a:r>
              <a:rPr lang="en-US" sz="2400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: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400" dirty="0"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dirty="0"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            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400" dirty="0">
              <a:latin typeface="Corbel Light" panose="020B0303020204020204" pitchFamily="34" charset="0"/>
              <a:cs typeface="Calibri Light" panose="020F03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2A9F4-A9A4-4FA2-8CDC-5477164B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745" y="4382558"/>
            <a:ext cx="1462339" cy="1445816"/>
          </a:xfrm>
          <a:prstGeom prst="rect">
            <a:avLst/>
          </a:prstGeom>
        </p:spPr>
      </p:pic>
      <p:sp>
        <p:nvSpPr>
          <p:cNvPr id="7" name="ZoneTexte 23">
            <a:extLst>
              <a:ext uri="{FF2B5EF4-FFF2-40B4-BE49-F238E27FC236}">
                <a16:creationId xmlns:a16="http://schemas.microsoft.com/office/drawing/2014/main" id="{44CA2917-2720-40A5-81BE-68349012E1F2}"/>
              </a:ext>
            </a:extLst>
          </p:cNvPr>
          <p:cNvSpPr txBox="1"/>
          <p:nvPr/>
        </p:nvSpPr>
        <p:spPr>
          <a:xfrm>
            <a:off x="9076899" y="5804319"/>
            <a:ext cx="1186602" cy="34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Grötzsch</a:t>
            </a:r>
            <a:endParaRPr lang="en-US" baseline="-25000" dirty="0">
              <a:solidFill>
                <a:srgbClr val="002060"/>
              </a:solidFill>
              <a:latin typeface="+mj-lt"/>
              <a:cs typeface="Calibri Light" panose="020F03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1A8CC7-E5A7-417E-ABCA-D2D0DF2F6F3C}"/>
              </a:ext>
            </a:extLst>
          </p:cNvPr>
          <p:cNvGrpSpPr/>
          <p:nvPr/>
        </p:nvGrpSpPr>
        <p:grpSpPr>
          <a:xfrm>
            <a:off x="3080089" y="4702645"/>
            <a:ext cx="5009857" cy="1106291"/>
            <a:chOff x="3972365" y="5181967"/>
            <a:chExt cx="5009857" cy="11062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6EC724-0D35-48F5-BB44-5D8B44014015}"/>
                </a:ext>
              </a:extLst>
            </p:cNvPr>
            <p:cNvSpPr txBox="1"/>
            <p:nvPr/>
          </p:nvSpPr>
          <p:spPr>
            <a:xfrm>
              <a:off x="8644597" y="5831058"/>
              <a:ext cx="337625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1E8C8F-2787-4059-A8A6-958C1372E611}"/>
                </a:ext>
              </a:extLst>
            </p:cNvPr>
            <p:cNvSpPr txBox="1"/>
            <p:nvPr/>
          </p:nvSpPr>
          <p:spPr>
            <a:xfrm>
              <a:off x="3972365" y="5614705"/>
              <a:ext cx="3745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1800" dirty="0">
                  <a:latin typeface="Corbel Light" panose="020B0303020204020204" pitchFamily="34" charset="0"/>
                  <a:cs typeface="Calibri Light" panose="020F0302020204030204" pitchFamily="34" charset="0"/>
                  <a:sym typeface="Symbol" panose="05050102010706020507" pitchFamily="18" charset="2"/>
                </a:rPr>
                <a:t>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23AB6C-CEB6-4D8B-A6E0-FDBF21E77996}"/>
                </a:ext>
              </a:extLst>
            </p:cNvPr>
            <p:cNvSpPr txBox="1"/>
            <p:nvPr/>
          </p:nvSpPr>
          <p:spPr>
            <a:xfrm>
              <a:off x="4864898" y="5181967"/>
              <a:ext cx="65854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1800" dirty="0">
                  <a:latin typeface="Corbel Light" panose="020B0303020204020204" pitchFamily="34" charset="0"/>
                  <a:cs typeface="Calibri Light" panose="020F0302020204030204" pitchFamily="34" charset="0"/>
                  <a:sym typeface="Symbol" panose="05050102010706020507" pitchFamily="18" charset="2"/>
                </a:rPr>
                <a:t>M(G)</a:t>
              </a:r>
            </a:p>
          </p:txBody>
        </p:sp>
      </p:grpSp>
      <p:sp>
        <p:nvSpPr>
          <p:cNvPr id="11" name="Rectangle à coins arrondis 6">
            <a:extLst>
              <a:ext uri="{FF2B5EF4-FFF2-40B4-BE49-F238E27FC236}">
                <a16:creationId xmlns:a16="http://schemas.microsoft.com/office/drawing/2014/main" id="{79FD88A1-39F4-47F7-84D1-1C568F992395}"/>
              </a:ext>
            </a:extLst>
          </p:cNvPr>
          <p:cNvSpPr/>
          <p:nvPr/>
        </p:nvSpPr>
        <p:spPr>
          <a:xfrm>
            <a:off x="7895969" y="1562252"/>
            <a:ext cx="3888000" cy="966019"/>
          </a:xfrm>
          <a:prstGeom prst="wedgeRoundRectCallout">
            <a:avLst>
              <a:gd name="adj1" fmla="val -88668"/>
              <a:gd name="adj2" fmla="val 50930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Thm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polynomial time for</a:t>
            </a:r>
          </a:p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complements of line graphs, for graphs</a:t>
            </a:r>
          </a:p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general  NP-hard (</a:t>
            </a:r>
            <a:r>
              <a:rPr lang="en-US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Kratochvíl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1994)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1EE296-C58B-42F5-924F-98A8C13C8B66}"/>
              </a:ext>
            </a:extLst>
          </p:cNvPr>
          <p:cNvSpPr txBox="1"/>
          <p:nvPr/>
        </p:nvSpPr>
        <p:spPr>
          <a:xfrm>
            <a:off x="198844" y="6332649"/>
            <a:ext cx="11634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Thanks for having listened,  and in advance for asking, answering, commenting, solving … !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4" name="Rectangle à coins arrondis 5">
            <a:extLst>
              <a:ext uri="{FF2B5EF4-FFF2-40B4-BE49-F238E27FC236}">
                <a16:creationId xmlns:a16="http://schemas.microsoft.com/office/drawing/2014/main" id="{739F767A-79B4-40A7-B66F-3EDA8C8B1572}"/>
              </a:ext>
            </a:extLst>
          </p:cNvPr>
          <p:cNvSpPr/>
          <p:nvPr/>
        </p:nvSpPr>
        <p:spPr>
          <a:xfrm>
            <a:off x="4706230" y="3492252"/>
            <a:ext cx="3120446" cy="361750"/>
          </a:xfrm>
          <a:prstGeom prst="wedgeRoundRectCallout">
            <a:avLst>
              <a:gd name="adj1" fmla="val 21957"/>
              <a:gd name="adj2" fmla="val -72542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sym typeface="Symbol" panose="05050102010706020507" pitchFamily="18" charset="2"/>
              </a:rPr>
              <a:t>=</a:t>
            </a:r>
            <a:r>
              <a:rPr lang="en-US" dirty="0">
                <a:solidFill>
                  <a:srgbClr val="C0000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n-2k+2 if n  2k  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Lovász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1978) </a:t>
            </a:r>
            <a:endParaRPr lang="en-US" dirty="0">
              <a:solidFill>
                <a:srgbClr val="002060"/>
              </a:solidFill>
              <a:latin typeface="Corbel Light" panose="020B0303020204020204" pitchFamily="34" charset="0"/>
            </a:endParaRPr>
          </a:p>
        </p:txBody>
      </p:sp>
      <p:sp>
        <p:nvSpPr>
          <p:cNvPr id="16" name="Rectangle à coins arrondis 5">
            <a:extLst>
              <a:ext uri="{FF2B5EF4-FFF2-40B4-BE49-F238E27FC236}">
                <a16:creationId xmlns:a16="http://schemas.microsoft.com/office/drawing/2014/main" id="{9F6E3B73-A8E4-4B48-BB2F-D564E84CE2C3}"/>
              </a:ext>
            </a:extLst>
          </p:cNvPr>
          <p:cNvSpPr/>
          <p:nvPr/>
        </p:nvSpPr>
        <p:spPr>
          <a:xfrm>
            <a:off x="8663523" y="3055681"/>
            <a:ext cx="3120446" cy="361750"/>
          </a:xfrm>
          <a:prstGeom prst="wedgeRoundRectCallout">
            <a:avLst>
              <a:gd name="adj1" fmla="val -62132"/>
              <a:gd name="adj2" fmla="val 2190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sym typeface="Symbol" panose="05050102010706020507" pitchFamily="18" charset="2"/>
              </a:rPr>
              <a:t>=</a:t>
            </a:r>
            <a:r>
              <a:rPr lang="en-US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n-2  if k=2  by </a:t>
            </a:r>
            <a:r>
              <a:rPr lang="en-US" b="1" dirty="0" err="1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Thm</a:t>
            </a:r>
            <a:r>
              <a:rPr lang="en-US" b="1" dirty="0">
                <a:solidFill>
                  <a:srgbClr val="002060"/>
                </a:solidFill>
                <a:latin typeface="Corbel Light" panose="020B0303020204020204" pitchFamily="34" charset="0"/>
                <a:cs typeface="Calibri Light" panose="020F0302020204030204" pitchFamily="34" charset="0"/>
                <a:sym typeface="Symbol" panose="05050102010706020507" pitchFamily="18" charset="2"/>
              </a:rPr>
              <a:t> 1</a:t>
            </a:r>
            <a:endParaRPr lang="en-US" b="1" dirty="0">
              <a:solidFill>
                <a:srgbClr val="002060"/>
              </a:solidFill>
              <a:latin typeface="Corbel Light" panose="020B0303020204020204" pitchFamily="34" charset="0"/>
            </a:endParaRPr>
          </a:p>
        </p:txBody>
      </p:sp>
      <p:sp>
        <p:nvSpPr>
          <p:cNvPr id="17" name="Rectangle à coins arrondis 5">
            <a:extLst>
              <a:ext uri="{FF2B5EF4-FFF2-40B4-BE49-F238E27FC236}">
                <a16:creationId xmlns:a16="http://schemas.microsoft.com/office/drawing/2014/main" id="{27249694-2780-4ACE-9120-EAADF7615F2F}"/>
              </a:ext>
            </a:extLst>
          </p:cNvPr>
          <p:cNvSpPr/>
          <p:nvPr/>
        </p:nvSpPr>
        <p:spPr>
          <a:xfrm>
            <a:off x="10077408" y="265566"/>
            <a:ext cx="1706561" cy="353521"/>
          </a:xfrm>
          <a:prstGeom prst="wedgeRoundRectCallout">
            <a:avLst>
              <a:gd name="adj1" fmla="val -91019"/>
              <a:gd name="adj2" fmla="val 107901"/>
              <a:gd name="adj3" fmla="val 16667"/>
            </a:avLst>
          </a:prstGeom>
          <a:solidFill>
            <a:srgbClr val="FCFFE5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Thm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in XP</a:t>
            </a:r>
          </a:p>
        </p:txBody>
      </p:sp>
    </p:spTree>
    <p:extLst>
      <p:ext uri="{BB962C8B-B14F-4D97-AF65-F5344CB8AC3E}">
        <p14:creationId xmlns:p14="http://schemas.microsoft.com/office/powerpoint/2010/main" val="40027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5" grpId="0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49912</TotalTime>
  <Words>1468</Words>
  <Application>Microsoft Office PowerPoint</Application>
  <PresentationFormat>Widescreen</PresentationFormat>
  <Paragraphs>204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Corbel Light</vt:lpstr>
      <vt:lpstr>Script MT Bold</vt:lpstr>
      <vt:lpstr>Thème Office</vt:lpstr>
      <vt:lpstr>    Boxicity and Interval-Orders:  Petersen and the complements of Line Graphs   András Sebő CNRS,  Univ. Grenoble Alpes, Labo G-SCOP  joint work with Marco Caoduro Sauder School of Business, Univ. British Columbia  </vt:lpstr>
      <vt:lpstr>Boxicity and  Interval-Orders</vt:lpstr>
      <vt:lpstr>Boxicity  and Interval orders</vt:lpstr>
      <vt:lpstr>Examples: Petersen, Grötzsch,  Ramsey </vt:lpstr>
      <vt:lpstr>Why do we want to know boxicities of small graphs ? Packing, Covering, Coloring, (and of course for graph-drawing by geometric representation)</vt:lpstr>
      <vt:lpstr> Kneser-graphs and Petersen </vt:lpstr>
      <vt:lpstr>                                   </vt:lpstr>
      <vt:lpstr>                                   </vt:lpstr>
      <vt:lpstr>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Packing and hitting squares in the plane     with Marco Caoduro  duality gaps, complexity</dc:title>
  <dc:creator>SEBO Andras (seboa)</dc:creator>
  <cp:lastModifiedBy>Emilio Di Giacomo</cp:lastModifiedBy>
  <cp:revision>795</cp:revision>
  <cp:lastPrinted>2023-09-14T14:34:54Z</cp:lastPrinted>
  <dcterms:created xsi:type="dcterms:W3CDTF">2021-10-29T23:29:20Z</dcterms:created>
  <dcterms:modified xsi:type="dcterms:W3CDTF">2023-09-20T18:03:19Z</dcterms:modified>
</cp:coreProperties>
</file>