
<file path=[Content_Types].xml><?xml version="1.0" encoding="utf-8"?>
<Types xmlns="http://schemas.openxmlformats.org/package/2006/content-types">
  <Default Extension="gif" ContentType="image/gif"/>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6"/>
  </p:notesMasterIdLst>
  <p:sldIdLst>
    <p:sldId id="256" r:id="rId2"/>
    <p:sldId id="257" r:id="rId3"/>
    <p:sldId id="258" r:id="rId4"/>
    <p:sldId id="260" r:id="rId5"/>
    <p:sldId id="261" r:id="rId6"/>
    <p:sldId id="262"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0" r:id="rId34"/>
    <p:sldId id="288"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063">
          <p15:clr>
            <a:srgbClr val="747775"/>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B2C11-005C-49D3-A949-BC8C3616A8F9}" v="12" dt="2023-09-20T09:17:08.554"/>
    <p1510:client id="{2F8CF71C-7E50-43E3-A0D4-1437078FA45D}" v="52" dt="2023-09-20T12:21:27.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798" y="48"/>
      </p:cViewPr>
      <p:guideLst>
        <p:guide pos="3063"/>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610b1c6ef55298ab24edc59ef244f5bc268561fd1b5c9cf52036105889821e46::" providerId="AD" clId="Web-{2F8CF71C-7E50-43E3-A0D4-1437078FA45D}"/>
    <pc:docChg chg="modSld">
      <pc:chgData name="Guest User" userId="S::urn:spo:anon#610b1c6ef55298ab24edc59ef244f5bc268561fd1b5c9cf52036105889821e46::" providerId="AD" clId="Web-{2F8CF71C-7E50-43E3-A0D4-1437078FA45D}" dt="2023-09-20T12:24:30.335" v="270"/>
      <pc:docMkLst>
        <pc:docMk/>
      </pc:docMkLst>
      <pc:sldChg chg="modSp modNotes">
        <pc:chgData name="Guest User" userId="S::urn:spo:anon#610b1c6ef55298ab24edc59ef244f5bc268561fd1b5c9cf52036105889821e46::" providerId="AD" clId="Web-{2F8CF71C-7E50-43E3-A0D4-1437078FA45D}" dt="2023-09-20T12:07:29.016" v="53" actId="20577"/>
        <pc:sldMkLst>
          <pc:docMk/>
          <pc:sldMk cId="0" sldId="260"/>
        </pc:sldMkLst>
        <pc:spChg chg="mod">
          <ac:chgData name="Guest User" userId="S::urn:spo:anon#610b1c6ef55298ab24edc59ef244f5bc268561fd1b5c9cf52036105889821e46::" providerId="AD" clId="Web-{2F8CF71C-7E50-43E3-A0D4-1437078FA45D}" dt="2023-09-20T12:07:29.016" v="53" actId="20577"/>
          <ac:spMkLst>
            <pc:docMk/>
            <pc:sldMk cId="0" sldId="260"/>
            <ac:spMk id="100" creationId="{00000000-0000-0000-0000-000000000000}"/>
          </ac:spMkLst>
        </pc:spChg>
      </pc:sldChg>
      <pc:sldChg chg="addSp delSp modSp modNotes">
        <pc:chgData name="Guest User" userId="S::urn:spo:anon#610b1c6ef55298ab24edc59ef244f5bc268561fd1b5c9cf52036105889821e46::" providerId="AD" clId="Web-{2F8CF71C-7E50-43E3-A0D4-1437078FA45D}" dt="2023-09-20T12:13:39.342" v="81"/>
        <pc:sldMkLst>
          <pc:docMk/>
          <pc:sldMk cId="0" sldId="263"/>
        </pc:sldMkLst>
        <pc:spChg chg="add mod">
          <ac:chgData name="Guest User" userId="S::urn:spo:anon#610b1c6ef55298ab24edc59ef244f5bc268561fd1b5c9cf52036105889821e46::" providerId="AD" clId="Web-{2F8CF71C-7E50-43E3-A0D4-1437078FA45D}" dt="2023-09-20T12:10:49.445" v="67" actId="1076"/>
          <ac:spMkLst>
            <pc:docMk/>
            <pc:sldMk cId="0" sldId="263"/>
            <ac:spMk id="4" creationId="{3C6E56E5-4F0A-843D-AC73-2414DB619C4E}"/>
          </ac:spMkLst>
        </pc:spChg>
        <pc:spChg chg="mod">
          <ac:chgData name="Guest User" userId="S::urn:spo:anon#610b1c6ef55298ab24edc59ef244f5bc268561fd1b5c9cf52036105889821e46::" providerId="AD" clId="Web-{2F8CF71C-7E50-43E3-A0D4-1437078FA45D}" dt="2023-09-20T12:10:04.053" v="58" actId="20577"/>
          <ac:spMkLst>
            <pc:docMk/>
            <pc:sldMk cId="0" sldId="263"/>
            <ac:spMk id="125" creationId="{00000000-0000-0000-0000-000000000000}"/>
          </ac:spMkLst>
        </pc:spChg>
        <pc:spChg chg="mod">
          <ac:chgData name="Guest User" userId="S::urn:spo:anon#610b1c6ef55298ab24edc59ef244f5bc268561fd1b5c9cf52036105889821e46::" providerId="AD" clId="Web-{2F8CF71C-7E50-43E3-A0D4-1437078FA45D}" dt="2023-09-20T12:01:47.456" v="6" actId="1076"/>
          <ac:spMkLst>
            <pc:docMk/>
            <pc:sldMk cId="0" sldId="263"/>
            <ac:spMk id="126" creationId="{00000000-0000-0000-0000-000000000000}"/>
          </ac:spMkLst>
        </pc:spChg>
        <pc:spChg chg="del">
          <ac:chgData name="Guest User" userId="S::urn:spo:anon#610b1c6ef55298ab24edc59ef244f5bc268561fd1b5c9cf52036105889821e46::" providerId="AD" clId="Web-{2F8CF71C-7E50-43E3-A0D4-1437078FA45D}" dt="2023-09-20T12:01:24.065" v="0"/>
          <ac:spMkLst>
            <pc:docMk/>
            <pc:sldMk cId="0" sldId="263"/>
            <ac:spMk id="127" creationId="{00000000-0000-0000-0000-000000000000}"/>
          </ac:spMkLst>
        </pc:spChg>
        <pc:spChg chg="mod">
          <ac:chgData name="Guest User" userId="S::urn:spo:anon#610b1c6ef55298ab24edc59ef244f5bc268561fd1b5c9cf52036105889821e46::" providerId="AD" clId="Web-{2F8CF71C-7E50-43E3-A0D4-1437078FA45D}" dt="2023-09-20T12:01:44.612" v="5" actId="14100"/>
          <ac:spMkLst>
            <pc:docMk/>
            <pc:sldMk cId="0" sldId="263"/>
            <ac:spMk id="128" creationId="{00000000-0000-0000-0000-000000000000}"/>
          </ac:spMkLst>
        </pc:spChg>
        <pc:picChg chg="add mod modCrop">
          <ac:chgData name="Guest User" userId="S::urn:spo:anon#610b1c6ef55298ab24edc59ef244f5bc268561fd1b5c9cf52036105889821e46::" providerId="AD" clId="Web-{2F8CF71C-7E50-43E3-A0D4-1437078FA45D}" dt="2023-09-20T12:02:03.082" v="9"/>
          <ac:picMkLst>
            <pc:docMk/>
            <pc:sldMk cId="0" sldId="263"/>
            <ac:picMk id="2" creationId="{84EA7C52-4EE8-4FD7-10A3-B679ED2C6EAB}"/>
          </ac:picMkLst>
        </pc:picChg>
      </pc:sldChg>
      <pc:sldChg chg="modNotes">
        <pc:chgData name="Guest User" userId="S::urn:spo:anon#610b1c6ef55298ab24edc59ef244f5bc268561fd1b5c9cf52036105889821e46::" providerId="AD" clId="Web-{2F8CF71C-7E50-43E3-A0D4-1437078FA45D}" dt="2023-09-20T12:14:14.484" v="83"/>
        <pc:sldMkLst>
          <pc:docMk/>
          <pc:sldMk cId="0" sldId="264"/>
        </pc:sldMkLst>
      </pc:sldChg>
      <pc:sldChg chg="modNotes">
        <pc:chgData name="Guest User" userId="S::urn:spo:anon#610b1c6ef55298ab24edc59ef244f5bc268561fd1b5c9cf52036105889821e46::" providerId="AD" clId="Web-{2F8CF71C-7E50-43E3-A0D4-1437078FA45D}" dt="2023-09-20T12:14:37.203" v="91"/>
        <pc:sldMkLst>
          <pc:docMk/>
          <pc:sldMk cId="0" sldId="266"/>
        </pc:sldMkLst>
      </pc:sldChg>
      <pc:sldChg chg="modNotes">
        <pc:chgData name="Guest User" userId="S::urn:spo:anon#610b1c6ef55298ab24edc59ef244f5bc268561fd1b5c9cf52036105889821e46::" providerId="AD" clId="Web-{2F8CF71C-7E50-43E3-A0D4-1437078FA45D}" dt="2023-09-20T12:15:31.940" v="93"/>
        <pc:sldMkLst>
          <pc:docMk/>
          <pc:sldMk cId="0" sldId="267"/>
        </pc:sldMkLst>
      </pc:sldChg>
      <pc:sldChg chg="modNotes">
        <pc:chgData name="Guest User" userId="S::urn:spo:anon#610b1c6ef55298ab24edc59ef244f5bc268561fd1b5c9cf52036105889821e46::" providerId="AD" clId="Web-{2F8CF71C-7E50-43E3-A0D4-1437078FA45D}" dt="2023-09-20T12:17:09.756" v="100"/>
        <pc:sldMkLst>
          <pc:docMk/>
          <pc:sldMk cId="0" sldId="270"/>
        </pc:sldMkLst>
      </pc:sldChg>
      <pc:sldChg chg="modNotes">
        <pc:chgData name="Guest User" userId="S::urn:spo:anon#610b1c6ef55298ab24edc59ef244f5bc268561fd1b5c9cf52036105889821e46::" providerId="AD" clId="Web-{2F8CF71C-7E50-43E3-A0D4-1437078FA45D}" dt="2023-09-20T12:18:42.791" v="163"/>
        <pc:sldMkLst>
          <pc:docMk/>
          <pc:sldMk cId="0" sldId="271"/>
        </pc:sldMkLst>
      </pc:sldChg>
      <pc:sldChg chg="modNotes">
        <pc:chgData name="Guest User" userId="S::urn:spo:anon#610b1c6ef55298ab24edc59ef244f5bc268561fd1b5c9cf52036105889821e46::" providerId="AD" clId="Web-{2F8CF71C-7E50-43E3-A0D4-1437078FA45D}" dt="2023-09-20T12:20:24.013" v="201"/>
        <pc:sldMkLst>
          <pc:docMk/>
          <pc:sldMk cId="0" sldId="279"/>
        </pc:sldMkLst>
      </pc:sldChg>
      <pc:sldChg chg="modNotes">
        <pc:chgData name="Guest User" userId="S::urn:spo:anon#610b1c6ef55298ab24edc59ef244f5bc268561fd1b5c9cf52036105889821e46::" providerId="AD" clId="Web-{2F8CF71C-7E50-43E3-A0D4-1437078FA45D}" dt="2023-09-20T12:24:30.335" v="270"/>
        <pc:sldMkLst>
          <pc:docMk/>
          <pc:sldMk cId="0" sldId="280"/>
        </pc:sldMkLst>
      </pc:sldChg>
      <pc:sldChg chg="modNotes">
        <pc:chgData name="Guest User" userId="S::urn:spo:anon#610b1c6ef55298ab24edc59ef244f5bc268561fd1b5c9cf52036105889821e46::" providerId="AD" clId="Web-{2F8CF71C-7E50-43E3-A0D4-1437078FA45D}" dt="2023-09-20T12:20:50.155" v="261"/>
        <pc:sldMkLst>
          <pc:docMk/>
          <pc:sldMk cId="0" sldId="282"/>
        </pc:sldMkLst>
      </pc:sldChg>
      <pc:sldChg chg="modNotes">
        <pc:chgData name="Guest User" userId="S::urn:spo:anon#610b1c6ef55298ab24edc59ef244f5bc268561fd1b5c9cf52036105889821e46::" providerId="AD" clId="Web-{2F8CF71C-7E50-43E3-A0D4-1437078FA45D}" dt="2023-09-20T12:21:27.015" v="268"/>
        <pc:sldMkLst>
          <pc:docMk/>
          <pc:sldMk cId="0" sldId="284"/>
        </pc:sldMkLst>
      </pc:sldChg>
    </pc:docChg>
  </pc:docChgLst>
  <pc:docChgLst>
    <pc:chgData name="Emilio Di Giacomo" userId="be9793eb-1eac-477a-a192-22afc486a04c" providerId="ADAL" clId="{3A90A07C-D2C1-4964-89C6-F098CEA843D6}"/>
    <pc:docChg chg="modSld sldOrd">
      <pc:chgData name="Emilio Di Giacomo" userId="be9793eb-1eac-477a-a192-22afc486a04c" providerId="ADAL" clId="{3A90A07C-D2C1-4964-89C6-F098CEA843D6}" dt="2023-09-20T16:10:48.206" v="1"/>
      <pc:docMkLst>
        <pc:docMk/>
      </pc:docMkLst>
      <pc:sldChg chg="ord">
        <pc:chgData name="Emilio Di Giacomo" userId="be9793eb-1eac-477a-a192-22afc486a04c" providerId="ADAL" clId="{3A90A07C-D2C1-4964-89C6-F098CEA843D6}" dt="2023-09-20T16:10:48.206" v="1"/>
        <pc:sldMkLst>
          <pc:docMk/>
          <pc:sldMk cId="0" sldId="259"/>
        </pc:sldMkLst>
      </pc:sldChg>
    </pc:docChg>
  </pc:docChgLst>
  <pc:docChgLst>
    <pc:chgData name="Guest User" userId="S::urn:spo:anon#610b1c6ef55298ab24edc59ef244f5bc268561fd1b5c9cf52036105889821e46::" providerId="AD" clId="Web-{2F5B2C11-005C-49D3-A949-BC8C3616A8F9}"/>
    <pc:docChg chg="modSld">
      <pc:chgData name="Guest User" userId="S::urn:spo:anon#610b1c6ef55298ab24edc59ef244f5bc268561fd1b5c9cf52036105889821e46::" providerId="AD" clId="Web-{2F5B2C11-005C-49D3-A949-BC8C3616A8F9}" dt="2023-09-20T09:17:05.147" v="0" actId="1076"/>
      <pc:docMkLst>
        <pc:docMk/>
      </pc:docMkLst>
      <pc:sldChg chg="modSp">
        <pc:chgData name="Guest User" userId="S::urn:spo:anon#610b1c6ef55298ab24edc59ef244f5bc268561fd1b5c9cf52036105889821e46::" providerId="AD" clId="Web-{2F5B2C11-005C-49D3-A949-BC8C3616A8F9}" dt="2023-09-20T09:17:05.147" v="0" actId="1076"/>
        <pc:sldMkLst>
          <pc:docMk/>
          <pc:sldMk cId="0" sldId="256"/>
        </pc:sldMkLst>
        <pc:spChg chg="mod">
          <ac:chgData name="Guest User" userId="S::urn:spo:anon#610b1c6ef55298ab24edc59ef244f5bc268561fd1b5c9cf52036105889821e46::" providerId="AD" clId="Web-{2F5B2C11-005C-49D3-A949-BC8C3616A8F9}" dt="2023-09-20T09:17:05.147" v="0" actId="1076"/>
          <ac:spMkLst>
            <pc:docMk/>
            <pc:sldMk cId="0" sldId="256"/>
            <ac:spMk id="55" creationId="{00000000-0000-0000-0000-000000000000}"/>
          </ac:spMkLst>
        </pc:spChg>
      </pc:sldChg>
    </pc:docChg>
  </pc:docChgLst>
  <pc:docChgLst>
    <pc:chgData clId="Web-{2F5B2C11-005C-49D3-A949-BC8C3616A8F9}"/>
    <pc:docChg chg="modSld">
      <pc:chgData name="" userId="" providerId="" clId="Web-{2F5B2C11-005C-49D3-A949-BC8C3616A8F9}" dt="2023-09-20T09:16:58.679" v="0" actId="1076"/>
      <pc:docMkLst>
        <pc:docMk/>
      </pc:docMkLst>
      <pc:sldChg chg="modSp">
        <pc:chgData name="" userId="" providerId="" clId="Web-{2F5B2C11-005C-49D3-A949-BC8C3616A8F9}" dt="2023-09-20T09:16:58.679" v="0" actId="1076"/>
        <pc:sldMkLst>
          <pc:docMk/>
          <pc:sldMk cId="0" sldId="256"/>
        </pc:sldMkLst>
        <pc:spChg chg="mod">
          <ac:chgData name="" userId="" providerId="" clId="Web-{2F5B2C11-005C-49D3-A949-BC8C3616A8F9}" dt="2023-09-20T09:16:58.679" v="0" actId="1076"/>
          <ac:spMkLst>
            <pc:docMk/>
            <pc:sldMk cId="0" sldId="256"/>
            <ac:spMk id="5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my name is Velitchko Filipov and I will present our paper called TimeLighting: Guidance-enhanced Exploration of 2D projections of temporal graphs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7e2db3cf90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7e2db3cf9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main view of TimeLighting.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5eb5f93946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5eb5f93946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This is the main view of </a:t>
            </a:r>
            <a:r>
              <a:rPr lang="en" dirty="0" err="1"/>
              <a:t>TimeLighting</a:t>
            </a:r>
            <a:r>
              <a:rPr lang="en" dirty="0"/>
              <a:t>.</a:t>
            </a:r>
            <a:endParaRPr dirty="0"/>
          </a:p>
          <a:p>
            <a:pPr marL="0" lvl="0" indent="0" algn="l" rtl="0">
              <a:spcBef>
                <a:spcPts val="0"/>
              </a:spcBef>
              <a:spcAft>
                <a:spcPts val="0"/>
              </a:spcAft>
              <a:buNone/>
            </a:pPr>
            <a:endParaRPr/>
          </a:p>
          <a:p>
            <a:pPr marL="0" indent="0">
              <a:buNone/>
            </a:pPr>
            <a:r>
              <a:rPr lang="en" dirty="0">
                <a:solidFill>
                  <a:schemeClr val="dk1"/>
                </a:solidFill>
              </a:rPr>
              <a:t>At the top there is the toolbar with some configuration options for the main view such as toggling certain visual elements on or off, enabling the node coloring by mobility, and nodes' resampling frequency or the bandwidth of the density map.</a:t>
            </a: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dirty="0">
                <a:solidFill>
                  <a:schemeClr val="dk1"/>
                </a:solidFill>
              </a:rPr>
              <a:t>The main view shows </a:t>
            </a:r>
            <a:r>
              <a:rPr lang="en" dirty="0"/>
              <a:t>a 2D projection of the complete temporal network, where the node trajectories are encoded as a trail of circles.</a:t>
            </a:r>
            <a:endParaRPr dirty="0"/>
          </a:p>
          <a:p>
            <a:pPr marL="0" indent="0">
              <a:buNone/>
            </a:pPr>
            <a:r>
              <a:rPr lang="en" dirty="0"/>
              <a:t>The density of node positions is represented as a contour map which is a quick visual indicator emphasizing locations where a large number of nodes have existed. </a:t>
            </a:r>
            <a:endParaRPr/>
          </a:p>
          <a:p>
            <a:pPr marL="0" lvl="0" indent="0" algn="l" rtl="0">
              <a:spcBef>
                <a:spcPts val="0"/>
              </a:spcBef>
              <a:spcAft>
                <a:spcPts val="0"/>
              </a:spcAft>
              <a:buNone/>
            </a:pPr>
            <a:endParaRPr/>
          </a:p>
          <a:p>
            <a:pPr marL="0" lvl="0" indent="0" algn="l" rtl="0">
              <a:spcBef>
                <a:spcPts val="0"/>
              </a:spcBef>
              <a:spcAft>
                <a:spcPts val="0"/>
              </a:spcAft>
              <a:buNone/>
            </a:pPr>
            <a:r>
              <a:rPr lang="en" dirty="0"/>
              <a:t>At the bottom the timeline allows to select specific temporal intervals and provides a quick overview of the number of nodes and edges that are visible over time.</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In the following, I’ll go into a bit more details about all of these elements and provide some examples.</a:t>
            </a:r>
            <a:endParaRPr dirty="0"/>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eb5f93946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eb5f93946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Nodes are represented as circles and their trajectories over space and time are represented as a polyline or trails you can see in these example here.</a:t>
            </a:r>
            <a:endParaRPr dirty="0"/>
          </a:p>
          <a:p>
            <a:pPr marL="0" lvl="0" indent="0" algn="l" rtl="0">
              <a:spcBef>
                <a:spcPts val="0"/>
              </a:spcBef>
              <a:spcAft>
                <a:spcPts val="0"/>
              </a:spcAft>
              <a:buNone/>
            </a:pPr>
            <a:r>
              <a:rPr lang="en" dirty="0"/>
              <a:t>We can also resample the nodes to ease the comprehension of the movement flow.</a:t>
            </a:r>
            <a:endParaRPr dirty="0"/>
          </a:p>
          <a:p>
            <a:pPr marL="0" indent="0">
              <a:buNone/>
            </a:pPr>
            <a:r>
              <a:rPr lang="en" dirty="0"/>
              <a:t>So between the start and end positions of each interval (depicted as the circles with the orange borders) we place a number of interpolated nodes, and the frequency can be adjusted by the user. </a:t>
            </a:r>
            <a:endParaRPr lang="en"/>
          </a:p>
          <a:p>
            <a:pPr marL="0" lvl="0" indent="0" algn="l" rtl="0">
              <a:spcBef>
                <a:spcPts val="0"/>
              </a:spcBef>
              <a:spcAft>
                <a:spcPts val="0"/>
              </a:spcAft>
              <a:buNone/>
            </a:pPr>
            <a:r>
              <a:rPr lang="en" dirty="0"/>
              <a:t>The opacity of the circles encodes the node aging, distant nodes in time (older ones) are more transparent and the more recent ones are more opaque. </a:t>
            </a:r>
            <a:endParaRPr/>
          </a:p>
          <a:p>
            <a:pPr marL="0" indent="0">
              <a:buNone/>
            </a:pPr>
            <a:r>
              <a:rPr lang="en" dirty="0"/>
              <a:t>This encoding makes it easier to understand the information about the progression and movement of each node over time. </a:t>
            </a:r>
            <a:endParaRPr/>
          </a:p>
          <a:p>
            <a:pPr marL="0" lvl="0" indent="0" algn="l" rtl="0">
              <a:spcBef>
                <a:spcPts val="0"/>
              </a:spcBef>
              <a:spcAft>
                <a:spcPts val="0"/>
              </a:spcAft>
              <a:buNone/>
            </a:pPr>
            <a:r>
              <a:rPr lang="en" dirty="0"/>
              <a:t>The nodes can be color-coded according to their cumulative movement (a type of mobility score) indicating which ones have the longest or shortest trajectories respectively.</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5eb5f93946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5eb5f93946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edges are represented as solid straight lines that connect pairs of nodes belonging to two distinct trajectories, including the resampled nodes to show finer temporal details.</a:t>
            </a:r>
            <a:endParaRPr/>
          </a:p>
          <a:p>
            <a:pPr marL="0" lvl="0" indent="0" algn="l" rtl="0">
              <a:spcBef>
                <a:spcPts val="0"/>
              </a:spcBef>
              <a:spcAft>
                <a:spcPts val="0"/>
              </a:spcAft>
              <a:buNone/>
            </a:pPr>
            <a:r>
              <a:rPr lang="en"/>
              <a:t>Edges are important in this case as the relationships between nodes over time case them to move and create clusters at certain periods of time. </a:t>
            </a:r>
            <a:endParaRPr/>
          </a:p>
          <a:p>
            <a:pPr marL="0" lvl="0" indent="0" algn="l" rtl="0">
              <a:spcBef>
                <a:spcPts val="0"/>
              </a:spcBef>
              <a:spcAft>
                <a:spcPts val="0"/>
              </a:spcAft>
              <a:buNone/>
            </a:pPr>
            <a:r>
              <a:rPr lang="en"/>
              <a:t>The edges use opacity to encode their aging similar to the way we do it for nodes.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5eb5f93946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5eb5f93946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timeline allows to select and explore specific temporal interviews as well as keep an overview of the number of nodes and edges that appear over time.</a:t>
            </a:r>
            <a:endParaRPr/>
          </a:p>
          <a:p>
            <a:pPr marL="0" lvl="0" indent="0" algn="l" rtl="0">
              <a:spcBef>
                <a:spcPts val="0"/>
              </a:spcBef>
              <a:spcAft>
                <a:spcPts val="0"/>
              </a:spcAft>
              <a:buNone/>
            </a:pPr>
            <a:r>
              <a:rPr lang="en"/>
              <a:t>Time here is left to right showing Unix time (ms since epoch).</a:t>
            </a:r>
            <a:endParaRPr/>
          </a:p>
          <a:p>
            <a:pPr marL="0" lvl="0" indent="0" algn="l" rtl="0">
              <a:spcBef>
                <a:spcPts val="0"/>
              </a:spcBef>
              <a:spcAft>
                <a:spcPts val="0"/>
              </a:spcAft>
              <a:buNone/>
            </a:pPr>
            <a:r>
              <a:rPr lang="en"/>
              <a:t>We encode the number of node and edge events as area charts in the background of the timeline (red are the node events and blue are the edge events).</a:t>
            </a:r>
            <a:endParaRPr/>
          </a:p>
          <a:p>
            <a:pPr marL="0" lvl="0" indent="0" algn="l" rtl="0">
              <a:spcBef>
                <a:spcPts val="0"/>
              </a:spcBef>
              <a:spcAft>
                <a:spcPts val="0"/>
              </a:spcAft>
              <a:buNone/>
            </a:pPr>
            <a:r>
              <a:rPr lang="en"/>
              <a:t>The timeline is interactive so you can brush to select a specific interval within the available data and the main view is updated accordingly.</a:t>
            </a:r>
            <a:endParaRPr/>
          </a:p>
          <a:p>
            <a:pPr marL="0" lvl="0" indent="0" algn="l" rtl="0">
              <a:spcBef>
                <a:spcPts val="0"/>
              </a:spcBef>
              <a:spcAft>
                <a:spcPts val="0"/>
              </a:spcAft>
              <a:buNone/>
            </a:pPr>
            <a:r>
              <a:rPr lang="en"/>
              <a:t>We also superimpose rectangular areas that highlight intervals of interest, the information icons on top of each rectangle can be clicked and the selection snaps to that specific interval.</a:t>
            </a:r>
            <a:endParaRPr/>
          </a:p>
          <a:p>
            <a:pPr marL="0" lvl="0" indent="0" algn="l" rtl="0">
              <a:spcBef>
                <a:spcPts val="0"/>
              </a:spcBef>
              <a:spcAft>
                <a:spcPts val="0"/>
              </a:spcAft>
              <a:buNone/>
            </a:pPr>
            <a:r>
              <a:rPr lang="en"/>
              <a:t>I will explain this in more detail in the following slides.</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5eb5f93946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5eb5f93946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115000"/>
              </a:lnSpc>
              <a:buClr>
                <a:schemeClr val="dk1"/>
              </a:buClr>
              <a:buNone/>
            </a:pPr>
            <a:r>
              <a:rPr lang="en" sz="1000" dirty="0">
                <a:solidFill>
                  <a:schemeClr val="dk1"/>
                </a:solidFill>
              </a:rPr>
              <a:t>Due to the challenge of analyzing complex events in temporal networks, we investigate approaches to provide support and ease the analysis for users.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For this we use “guidance” which is characterized as active support in response to a knowledge gap that hinders the completion of an interactive visual data analysis session.</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000"/>
          </a:p>
          <a:p>
            <a:pPr marL="0" lvl="0" indent="0" algn="l" rtl="0">
              <a:spcBef>
                <a:spcPts val="0"/>
              </a:spcBef>
              <a:spcAft>
                <a:spcPts val="0"/>
              </a:spcAft>
              <a:buClr>
                <a:schemeClr val="dk1"/>
              </a:buClr>
              <a:buSzPts val="1100"/>
              <a:buFont typeface="Arial"/>
              <a:buNone/>
            </a:pPr>
            <a:r>
              <a:rPr lang="en" sz="1000" dirty="0"/>
              <a:t>The Side Panel shows a list of nodes ordered according to their mobility as a form of guidance.</a:t>
            </a:r>
            <a:endParaRPr sz="1000" dirty="0"/>
          </a:p>
          <a:p>
            <a:pPr marL="0" indent="0">
              <a:buNone/>
            </a:pPr>
            <a:r>
              <a:rPr lang="en" sz="1000" dirty="0"/>
              <a:t>Mobility is calculated as the length of a nodes’ trajectory over the selected interval of time - how much a node moves over time</a:t>
            </a:r>
            <a:endParaRPr sz="1000" dirty="0"/>
          </a:p>
          <a:p>
            <a:pPr marL="0" indent="0">
              <a:buNone/>
            </a:pPr>
            <a:r>
              <a:rPr lang="en" sz="1000" dirty="0"/>
              <a:t>Each node in this list is also accompanied by a small </a:t>
            </a:r>
            <a:r>
              <a:rPr lang="en" sz="1000" dirty="0" err="1"/>
              <a:t>barchart</a:t>
            </a:r>
            <a:r>
              <a:rPr lang="en" sz="1000" dirty="0"/>
              <a:t> visualizing the differences in the mobility scores of the nodes. </a:t>
            </a:r>
            <a:endParaRPr sz="1000"/>
          </a:p>
          <a:p>
            <a:pPr marL="0" indent="0">
              <a:buNone/>
            </a:pPr>
            <a:r>
              <a:rPr lang="en" sz="1000" dirty="0"/>
              <a:t>From here, the user can select and “lock” trajectories in the main view. </a:t>
            </a:r>
            <a:endParaRPr sz="1000"/>
          </a:p>
          <a:p>
            <a:pPr marL="0" lvl="0" indent="0" algn="l" rtl="0">
              <a:spcBef>
                <a:spcPts val="0"/>
              </a:spcBef>
              <a:spcAft>
                <a:spcPts val="0"/>
              </a:spcAft>
              <a:buClr>
                <a:schemeClr val="dk1"/>
              </a:buClr>
              <a:buSzPts val="1100"/>
              <a:buFont typeface="Arial"/>
              <a:buNone/>
            </a:pPr>
            <a:r>
              <a:rPr lang="en" sz="1000" dirty="0"/>
              <a:t>A locked trajectory is always shown regardless of the current temporal interval selection in the timeline.</a:t>
            </a:r>
            <a:endParaRPr sz="1000" dirty="0"/>
          </a:p>
          <a:p>
            <a:pPr marL="0" lvl="0" indent="0" algn="l" rtl="0">
              <a:spcBef>
                <a:spcPts val="0"/>
              </a:spcBef>
              <a:spcAft>
                <a:spcPts val="0"/>
              </a:spcAft>
              <a:buClr>
                <a:schemeClr val="dk1"/>
              </a:buClr>
              <a:buSzPts val="1100"/>
              <a:buFont typeface="Arial"/>
              <a:buNone/>
            </a:pPr>
            <a:r>
              <a:rPr lang="en" sz="1000" dirty="0"/>
              <a:t>The encoding and ordering of node trajectories in the side panel serve as visual guidance to support the tracking of specific events</a:t>
            </a:r>
            <a:endParaRPr sz="1000" dirty="0"/>
          </a:p>
          <a:p>
            <a:pPr marL="0" lvl="0" indent="0" algn="l" rtl="0">
              <a:spcBef>
                <a:spcPts val="0"/>
              </a:spcBef>
              <a:spcAft>
                <a:spcPts val="0"/>
              </a:spcAft>
              <a:buClr>
                <a:schemeClr val="dk1"/>
              </a:buClr>
              <a:buSzPts val="1100"/>
              <a:buFont typeface="Arial"/>
              <a:buNone/>
            </a:pPr>
            <a:r>
              <a:rPr lang="en" sz="1000" dirty="0"/>
              <a:t>Additionally, when loading a new network, the three nodes with the highest mobility are locked by default - this can later be refined or changed</a:t>
            </a:r>
            <a:endParaRPr sz="1000" dirty="0"/>
          </a:p>
          <a:p>
            <a:pPr marL="0" lvl="0" indent="0" algn="l" rtl="0">
              <a:spcBef>
                <a:spcPts val="0"/>
              </a:spcBef>
              <a:spcAft>
                <a:spcPts val="0"/>
              </a:spcAft>
              <a:buNone/>
            </a:pP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ebce8ce18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5ebce8ce18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The timeline provides guidance and suggests specific time intervals for further inspection.</a:t>
            </a:r>
            <a:endParaRPr dirty="0"/>
          </a:p>
          <a:p>
            <a:pPr marL="0" indent="0">
              <a:buNone/>
            </a:pPr>
            <a:r>
              <a:rPr lang="en" dirty="0"/>
              <a:t>Specifically, the system highlights intervals in time when all the currently locked trajectories interact with each other. </a:t>
            </a:r>
            <a:endParaRPr/>
          </a:p>
          <a:p>
            <a:pPr marL="0" lvl="0" indent="0" algn="l">
              <a:spcBef>
                <a:spcPts val="0"/>
              </a:spcBef>
              <a:spcAft>
                <a:spcPts val="0"/>
              </a:spcAft>
              <a:buNone/>
            </a:pPr>
            <a:endParaRPr lang="en"/>
          </a:p>
          <a:p>
            <a:pPr marL="0" indent="0">
              <a:buNone/>
            </a:pPr>
            <a:r>
              <a:rPr lang="en" dirty="0"/>
              <a:t>Locked nodes [-&gt; trajectories] are colored in bright red if they are in the current temporal selection, while nodes that are out of the current temporal selection are colored in a less saturated hue. </a:t>
            </a:r>
            <a:endParaRPr/>
          </a:p>
          <a:p>
            <a:pPr marL="0" indent="0">
              <a:buClr>
                <a:schemeClr val="dk1"/>
              </a:buClr>
              <a:buNone/>
            </a:pPr>
            <a:r>
              <a:rPr lang="en" dirty="0"/>
              <a:t>The other trajectories are trimmed to the selected time interval and shown in grey – only ones in the current interval are displayed</a:t>
            </a:r>
            <a:endParaRPr dirty="0"/>
          </a:p>
          <a:p>
            <a:pPr marL="0" lvl="0" indent="0" algn="l" rtl="0">
              <a:spcBef>
                <a:spcPts val="0"/>
              </a:spcBef>
              <a:spcAft>
                <a:spcPts val="0"/>
              </a:spcAft>
              <a:buSzPts val="1100"/>
              <a:buFont typeface="Arial"/>
              <a:buNone/>
            </a:pPr>
            <a:endParaRPr dirty="0"/>
          </a:p>
          <a:p>
            <a:pPr marL="0" indent="0">
              <a:buNone/>
            </a:pPr>
            <a:r>
              <a:rPr lang="en" dirty="0"/>
              <a:t>These intervals on the timeline are represented as orange rectangles drawn on top of the timeline and are selectable.</a:t>
            </a:r>
          </a:p>
          <a:p>
            <a:pPr marL="0" indent="0">
              <a:buNone/>
            </a:pPr>
            <a:r>
              <a:rPr lang="en" dirty="0"/>
              <a:t>Clicking one of these intervals will snap onto that temporal selection, helping the user to keep track of and investigate relationships. </a:t>
            </a:r>
            <a:endParaRPr lang="en-US" dirty="0"/>
          </a:p>
          <a:p>
            <a:pPr marL="0" indent="0">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5ebce8ce1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5ebce8ce1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We build our case studies on the Rugby dataset, which is a collection of 3151 tweets posted during the Pro12 rugby competition of the 2014-2015 season.</a:t>
            </a:r>
            <a:endParaRPr/>
          </a:p>
          <a:p>
            <a:pPr marL="0" lvl="0" indent="0" algn="l" rtl="0">
              <a:spcBef>
                <a:spcPts val="0"/>
              </a:spcBef>
              <a:spcAft>
                <a:spcPts val="0"/>
              </a:spcAft>
              <a:buNone/>
            </a:pPr>
            <a:r>
              <a:rPr lang="en"/>
              <a:t>Specifically, from September 2014 to October 2015. </a:t>
            </a:r>
            <a:endParaRPr/>
          </a:p>
          <a:p>
            <a:pPr marL="0" lvl="0" indent="0" algn="l" rtl="0">
              <a:spcBef>
                <a:spcPts val="0"/>
              </a:spcBef>
              <a:spcAft>
                <a:spcPts val="0"/>
              </a:spcAft>
              <a:buClr>
                <a:schemeClr val="dk1"/>
              </a:buClr>
              <a:buSzPts val="1100"/>
              <a:buFont typeface="Arial"/>
              <a:buNone/>
            </a:pPr>
            <a:r>
              <a:rPr lang="en"/>
              <a:t>The network has a node for each team participating in the competition (12 in total), and an edge exists between two teams when a tweet from one mentions another.</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d6eea181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7d6eea181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track the trajectories and relationships between the two least winning teams of the season - “Zebre” (Z) and “Benetton” (B) teams</a:t>
            </a:r>
            <a:endParaRPr>
              <a:solidFill>
                <a:schemeClr val="dk1"/>
              </a:solidFill>
            </a:endParaRPr>
          </a:p>
          <a:p>
            <a:pPr marL="0" lvl="0" indent="0" algn="l" rtl="0">
              <a:spcBef>
                <a:spcPts val="0"/>
              </a:spcBef>
              <a:spcAft>
                <a:spcPts val="0"/>
              </a:spcAft>
              <a:buNone/>
            </a:pPr>
            <a:r>
              <a:rPr lang="en">
                <a:solidFill>
                  <a:schemeClr val="dk1"/>
                </a:solidFill>
              </a:rPr>
              <a:t>We begin by selecting them in the sidebar so that the the trajectories are locked. </a:t>
            </a:r>
            <a:endParaRPr>
              <a:solidFill>
                <a:schemeClr val="dk1"/>
              </a:solidFill>
            </a:endParaRPr>
          </a:p>
          <a:p>
            <a:pPr marL="0" lvl="0" indent="0" algn="l" rtl="0">
              <a:spcBef>
                <a:spcPts val="0"/>
              </a:spcBef>
              <a:spcAft>
                <a:spcPts val="0"/>
              </a:spcAft>
              <a:buNone/>
            </a:pPr>
            <a:r>
              <a:rPr lang="en">
                <a:solidFill>
                  <a:schemeClr val="dk1"/>
                </a:solidFill>
              </a:rPr>
              <a:t>Guidance shows us the different moments in time when the two teams interact, and we focus on the period of time when the two teams play against each other around the midpoint of the season.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7d6eea181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7d6eea181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track the trajectories and relationships between the two least winning teams of the season - “Zebre” (Z) and “Benetton” (B) teams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7918d7a73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7918d7a73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traditional dynamic network visualization time is discretized - or time sliced.</a:t>
            </a:r>
            <a:endParaRPr/>
          </a:p>
          <a:p>
            <a:pPr marL="0" lvl="0" indent="0" algn="l" rtl="0">
              <a:spcBef>
                <a:spcPts val="0"/>
              </a:spcBef>
              <a:spcAft>
                <a:spcPts val="0"/>
              </a:spcAft>
              <a:buNone/>
            </a:pPr>
            <a:r>
              <a:rPr lang="en"/>
              <a:t>Common ways to visualize such networks are juxtaposition (small multiples), where each of the time slices has its own dedicated display space and are arranged typically in a side-by-side manner.</a:t>
            </a:r>
            <a:endParaRPr/>
          </a:p>
          <a:p>
            <a:pPr marL="0" lvl="0" indent="0" algn="l" rtl="0">
              <a:spcBef>
                <a:spcPts val="0"/>
              </a:spcBef>
              <a:spcAft>
                <a:spcPts val="0"/>
              </a:spcAft>
              <a:buNone/>
            </a:pPr>
            <a:r>
              <a:rPr lang="en"/>
              <a:t>Another approach is to use animation, where the change of the network over time is depicted as smooth transitions between the subsequent time slices.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7d6eea181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7d6eea181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begin by selecting them in the sidebar so that the the trajectories are locked.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7d6eea181d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7d6eea181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their trajectories are locked in place. So we can also see some intervals highlighted in the timeline..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d6eea181d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27d6eea181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Guidance shows us the different moments in time when the two teams interact, and we focus on the period of time when the two teams play against each other around the midpoint of the season.</a:t>
            </a: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7d6eea181d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7d6eea181d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 is possible to see how the Z trajectory bends significantly towards B at this point in time, and a similar effect is visible the other way around.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attraction strength can be interpreted as the “hype” of the matches building up, as Z and B are the only two teams coming from Italy in the competition.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7d6eea181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7d6eea181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solidFill>
                  <a:schemeClr val="dk1"/>
                </a:solidFill>
              </a:rPr>
              <a:t>Finally, we compare the relationships between the two most winning teams in the ranking “Glasgow Warriors” (G) and “Munster Rugby” (M) -  and the first two Zebre and Benetton.</a:t>
            </a:r>
          </a:p>
          <a:p>
            <a:pPr marL="0" indent="0">
              <a:buNone/>
            </a:pP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d6eea181d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7d6eea181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a:solidFill>
                  <a:schemeClr val="dk1"/>
                </a:solidFill>
              </a:rPr>
              <a:t>We select all the teams in the sidebar to lock the trajectories.</a:t>
            </a:r>
            <a:endParaRPr lang="en-US" dirty="0">
              <a:solidFill>
                <a:schemeClr val="dk1"/>
              </a:solidFill>
            </a:endParaRPr>
          </a:p>
          <a:p>
            <a:pPr marL="0" lvl="0" indent="0" algn="l">
              <a:spcBef>
                <a:spcPts val="0"/>
              </a:spcBef>
              <a:spcAft>
                <a:spcPts val="0"/>
              </a:spcAft>
              <a:buNone/>
            </a:pPr>
            <a:endParaRPr lang="en" dirty="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7d6eea181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7d6eea181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focus on M.</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d6eea181d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7d6eea181d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chemeClr val="dk1"/>
                </a:solidFill>
              </a:rPr>
              <a:t>We can see it is interacted with mostly all teams - and look more towards the end of the season – there is a yellow line on the timeline indicating the point in time where are inspecting.</a:t>
            </a:r>
            <a:endParaRPr dirty="0">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7d6eea181d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27d6eea181d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We proceed by brushing around the end of the season to explore the relationships between Munster and the other teams around the finals in more detail.</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7d6eea181d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7d6eea181d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solidFill>
                  <a:schemeClr val="dk1"/>
                </a:solidFill>
              </a:rPr>
              <a:t>The final match of the season was Munster vs Glasgow Warriors.</a:t>
            </a:r>
            <a:endParaRPr lang="en-US" dirty="0">
              <a:solidFill>
                <a:schemeClr val="dk1"/>
              </a:solidFill>
            </a:endParaRPr>
          </a:p>
          <a:p>
            <a:pPr marL="0" lvl="0" indent="0" algn="l">
              <a:spcBef>
                <a:spcPts val="0"/>
              </a:spcBef>
              <a:spcAft>
                <a:spcPts val="0"/>
              </a:spcAft>
              <a:buNone/>
            </a:pPr>
            <a:r>
              <a:rPr lang="en-US" dirty="0">
                <a:solidFill>
                  <a:schemeClr val="dk1"/>
                </a:solidFill>
              </a:rPr>
              <a:t>I</a:t>
            </a:r>
            <a:r>
              <a:rPr lang="en" dirty="0">
                <a:solidFill>
                  <a:schemeClr val="dk1"/>
                </a:solidFill>
              </a:rPr>
              <a:t>t is possible to see how this event influenced the movement of the nodes -&gt; the trajectories</a:t>
            </a:r>
            <a:endParaRPr lang="en-US" dirty="0">
              <a:solidFill>
                <a:schemeClr val="dk1"/>
              </a:solidFill>
            </a:endParaRPr>
          </a:p>
          <a:p>
            <a:pPr marL="0" indent="0">
              <a:buNone/>
            </a:pPr>
            <a:endParaRPr lang="en" dirty="0">
              <a:solidFill>
                <a:schemeClr val="dk1"/>
              </a:solidFill>
            </a:endParaRPr>
          </a:p>
          <a:p>
            <a:pPr marL="0" lvl="0" indent="0" algn="l">
              <a:spcBef>
                <a:spcPts val="0"/>
              </a:spcBef>
              <a:spcAft>
                <a:spcPts val="0"/>
              </a:spcAft>
              <a:buNone/>
            </a:pPr>
            <a:r>
              <a:rPr lang="en">
                <a:solidFill>
                  <a:schemeClr val="dk1"/>
                </a:solidFill>
              </a:rPr>
              <a:t>Glasgow Warriors won 31 to 13 - you can find more information about the season on Wikipedia.</a:t>
            </a:r>
            <a:endParaRPr>
              <a:solidFill>
                <a:schemeClr val="dk1"/>
              </a:solidFill>
            </a:endParaRPr>
          </a:p>
          <a:p>
            <a:pPr marL="0" lvl="0" indent="0" algn="l">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7918d7a73e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7918d7a73e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Temporal networks differ from timesliced networks in that the time axis is no longer discrete </a:t>
            </a:r>
            <a:r>
              <a:rPr lang="en">
                <a:solidFill>
                  <a:schemeClr val="dk1"/>
                </a:solidFill>
              </a:rPr>
              <a:t>- this means we can choose whatever time division we want, as we have the full temporal resolution.</a:t>
            </a:r>
            <a:endParaRPr/>
          </a:p>
          <a:p>
            <a:pPr marL="0" lvl="0" indent="0" algn="l" rtl="0">
              <a:spcBef>
                <a:spcPts val="0"/>
              </a:spcBef>
              <a:spcAft>
                <a:spcPts val="0"/>
              </a:spcAft>
              <a:buNone/>
            </a:pPr>
            <a:r>
              <a:rPr lang="en"/>
              <a:t>In this case, the dynamics are modeled as events, such as, node and/or edge additions and removals.</a:t>
            </a:r>
            <a:endParaRPr/>
          </a:p>
          <a:p>
            <a:pPr marL="0" lvl="0" indent="0" algn="l" rtl="0">
              <a:spcBef>
                <a:spcPts val="0"/>
              </a:spcBef>
              <a:spcAft>
                <a:spcPts val="0"/>
              </a:spcAft>
              <a:buNone/>
            </a:pPr>
            <a:r>
              <a:rPr lang="en"/>
              <a:t>These networks are typically drawn in 3D or 2D+t - Space-Time-Cube and the layout algorithms compute the node trajectories over time and space.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eb5f93946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25eb5f93946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Some interesting directions for future work we identified are the following:</a:t>
            </a:r>
            <a:endParaRPr/>
          </a:p>
          <a:p>
            <a:pPr marL="0" lvl="0" indent="0" algn="l" rtl="0">
              <a:spcBef>
                <a:spcPts val="0"/>
              </a:spcBef>
              <a:spcAft>
                <a:spcPts val="0"/>
              </a:spcAft>
              <a:buNone/>
            </a:pPr>
            <a:r>
              <a:rPr lang="en"/>
              <a:t>Investigate how TimeLighting supports users when sampling and identifying temporal network features and patterns.</a:t>
            </a:r>
            <a:endParaRPr/>
          </a:p>
          <a:p>
            <a:pPr marL="0" lvl="0" indent="0" algn="l" rtl="0">
              <a:spcBef>
                <a:spcPts val="0"/>
              </a:spcBef>
              <a:spcAft>
                <a:spcPts val="0"/>
              </a:spcAft>
              <a:buNone/>
            </a:pPr>
            <a:r>
              <a:rPr lang="en"/>
              <a:t>Conducting a formal evaluation of the method, both from a visual quality perspective, i.e., through a selection of metrics (readability, scalability, and expressiveness).</a:t>
            </a:r>
            <a:endParaRPr/>
          </a:p>
          <a:p>
            <a:pPr marL="0" lvl="0" indent="0" algn="l" rtl="0">
              <a:spcBef>
                <a:spcPts val="0"/>
              </a:spcBef>
              <a:spcAft>
                <a:spcPts val="0"/>
              </a:spcAft>
              <a:buClr>
                <a:schemeClr val="dk1"/>
              </a:buClr>
              <a:buSzPts val="1100"/>
              <a:buFont typeface="Arial"/>
              <a:buNone/>
            </a:pPr>
            <a:r>
              <a:rPr lang="en"/>
              <a:t>And from a user perspective, assessing the impact of the guidance features included in the system, the quality of the results and insights, and extending experimentation on other real datasets</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5eb5f93946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5eb5f93946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presented and TimeLighting a guidance-enhanced VA approach to support the analysis and exploration of temporal networks. </a:t>
            </a:r>
            <a:endParaRPr/>
          </a:p>
          <a:p>
            <a:pPr marL="0" lvl="0" indent="0" algn="l" rtl="0">
              <a:spcBef>
                <a:spcPts val="0"/>
              </a:spcBef>
              <a:spcAft>
                <a:spcPts val="0"/>
              </a:spcAft>
              <a:buNone/>
            </a:pPr>
            <a:r>
              <a:rPr lang="en"/>
              <a:t>We propose a method of projecting temporal networks from a Space-Time-Cube into a 2D visualization.</a:t>
            </a:r>
            <a:endParaRPr/>
          </a:p>
          <a:p>
            <a:pPr marL="0" lvl="0" indent="0" algn="l" rtl="0">
              <a:spcBef>
                <a:spcPts val="0"/>
              </a:spcBef>
              <a:spcAft>
                <a:spcPts val="0"/>
              </a:spcAft>
              <a:buClr>
                <a:schemeClr val="dk1"/>
              </a:buClr>
              <a:buSzPts val="1100"/>
              <a:buFont typeface="Arial"/>
              <a:buNone/>
            </a:pPr>
            <a:r>
              <a:rPr lang="en"/>
              <a:t>We apply two kinds of guidance to navigated the structural and temporal aspects of the network and demonstrate the effectiveness in a case study, depicting the dynamics of a rugby season and the relationships between teams.</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5eb5f93946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5eb5f93946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for your attention.</a:t>
            </a:r>
            <a:endParaRPr/>
          </a:p>
          <a:p>
            <a:pPr marL="0" lvl="0" indent="0" algn="l" rtl="0">
              <a:spcBef>
                <a:spcPts val="0"/>
              </a:spcBef>
              <a:spcAft>
                <a:spcPts val="0"/>
              </a:spcAft>
              <a:buNone/>
            </a:pPr>
            <a:endParaRPr/>
          </a:p>
          <a:p>
            <a:pPr marL="0" lvl="0" indent="0" algn="l" rtl="0">
              <a:spcBef>
                <a:spcPts val="0"/>
              </a:spcBef>
              <a:spcAft>
                <a:spcPts val="0"/>
              </a:spcAft>
              <a:buNone/>
            </a:pPr>
            <a:r>
              <a:rPr lang="en"/>
              <a:t>Feel free to ask questions - or talk to me after.</a:t>
            </a:r>
            <a:endParaRPr/>
          </a:p>
          <a:p>
            <a:pPr marL="0" lvl="0" indent="0" algn="l" rtl="0">
              <a:spcBef>
                <a:spcPts val="0"/>
              </a:spcBef>
              <a:spcAft>
                <a:spcPts val="0"/>
              </a:spcAft>
              <a:buNone/>
            </a:pPr>
            <a:endParaRPr/>
          </a:p>
          <a:p>
            <a:pPr marL="0" lvl="0" indent="0" algn="l" rtl="0">
              <a:spcBef>
                <a:spcPts val="0"/>
              </a:spcBef>
              <a:spcAft>
                <a:spcPts val="0"/>
              </a:spcAft>
              <a:buNone/>
            </a:pPr>
            <a:r>
              <a:rPr lang="en"/>
              <a:t>Here you can find the QR codes for the arxiv version and the gitlab repository of the project.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7d6eea181d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27d6eea181d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7918d7a73e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7918d7a73e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When we compare </a:t>
            </a:r>
            <a:r>
              <a:rPr lang="en" dirty="0" err="1"/>
              <a:t>timesliced</a:t>
            </a:r>
            <a:r>
              <a:rPr lang="en" dirty="0"/>
              <a:t> and temporal networks we can identify the following drawbacks:</a:t>
            </a:r>
            <a:endParaRPr dirty="0"/>
          </a:p>
          <a:p>
            <a:pPr marL="0" lvl="0" indent="0" algn="l" rtl="0">
              <a:spcBef>
                <a:spcPts val="0"/>
              </a:spcBef>
              <a:spcAft>
                <a:spcPts val="0"/>
              </a:spcAft>
              <a:buNone/>
            </a:pPr>
            <a:endParaRPr/>
          </a:p>
          <a:p>
            <a:pPr marL="0" lvl="0" indent="0" algn="l" rtl="0">
              <a:spcBef>
                <a:spcPts val="0"/>
              </a:spcBef>
              <a:spcAft>
                <a:spcPts val="0"/>
              </a:spcAft>
              <a:buNone/>
            </a:pPr>
            <a:r>
              <a:rPr lang="en" dirty="0"/>
              <a:t>For </a:t>
            </a:r>
            <a:r>
              <a:rPr lang="en" dirty="0" err="1"/>
              <a:t>timesliced</a:t>
            </a:r>
            <a:r>
              <a:rPr lang="en" dirty="0"/>
              <a:t> networks it is necessary to identify suitable time slices, which many networks do not naturally have.</a:t>
            </a:r>
            <a:endParaRPr dirty="0"/>
          </a:p>
          <a:p>
            <a:pPr marL="0" lvl="0" indent="0" algn="l" rtl="0">
              <a:spcBef>
                <a:spcPts val="0"/>
              </a:spcBef>
              <a:spcAft>
                <a:spcPts val="0"/>
              </a:spcAft>
              <a:buNone/>
            </a:pPr>
            <a:r>
              <a:rPr lang="en" dirty="0"/>
              <a:t>Furthermore, </a:t>
            </a:r>
            <a:r>
              <a:rPr lang="en" dirty="0" err="1"/>
              <a:t>timeslicing</a:t>
            </a:r>
            <a:r>
              <a:rPr lang="en" dirty="0"/>
              <a:t> also leads inevitably to a loss of temporal information or quantization errors - this might lead to obscuring fine temporal details that may be important.</a:t>
            </a:r>
            <a:endParaRPr dirty="0"/>
          </a:p>
          <a:p>
            <a:pPr marL="0" indent="0">
              <a:buNone/>
            </a:pPr>
            <a:r>
              <a:rPr lang="en" dirty="0"/>
              <a:t>With the common visualization approaches JP and AN there are some scalability limitations in terms of how many changes and how many time slices </a:t>
            </a:r>
            <a:r>
              <a:rPr lang="en" dirty="0">
                <a:solidFill>
                  <a:schemeClr val="dk1"/>
                </a:solidFill>
              </a:rPr>
              <a:t>can be visualized.</a:t>
            </a:r>
            <a:endParaRPr dirty="0">
              <a:solidFill>
                <a:schemeClr val="dk1"/>
              </a:solidFill>
            </a:endParaRPr>
          </a:p>
          <a:p>
            <a:pPr marL="0" indent="0">
              <a:buNone/>
            </a:pPr>
            <a:r>
              <a:rPr lang="en" dirty="0">
                <a:solidFill>
                  <a:schemeClr val="dk1"/>
                </a:solidFill>
              </a:rPr>
              <a:t>AN relies heavily on human memory – trying to keep track of all the changes occurring.</a:t>
            </a:r>
            <a:endParaRPr dirty="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dirty="0">
                <a:solidFill>
                  <a:schemeClr val="dk1"/>
                </a:solidFill>
              </a:rPr>
              <a:t>For temporal networks computing the STC layouts is computationally expensive.</a:t>
            </a:r>
            <a:endParaRPr dirty="0">
              <a:solidFill>
                <a:schemeClr val="dk1"/>
              </a:solidFill>
            </a:endParaRPr>
          </a:p>
          <a:p>
            <a:pPr marL="0" lvl="0" indent="0" algn="l" rtl="0">
              <a:spcBef>
                <a:spcPts val="0"/>
              </a:spcBef>
              <a:spcAft>
                <a:spcPts val="0"/>
              </a:spcAft>
              <a:buNone/>
            </a:pPr>
            <a:r>
              <a:rPr lang="en" dirty="0">
                <a:solidFill>
                  <a:schemeClr val="dk1"/>
                </a:solidFill>
              </a:rPr>
              <a:t>In order to visualize temporal networks in 2D we still need to perform </a:t>
            </a:r>
            <a:r>
              <a:rPr lang="en" dirty="0" err="1">
                <a:solidFill>
                  <a:schemeClr val="dk1"/>
                </a:solidFill>
              </a:rPr>
              <a:t>timeslicing</a:t>
            </a:r>
            <a:r>
              <a:rPr lang="en" dirty="0">
                <a:solidFill>
                  <a:schemeClr val="dk1"/>
                </a:solidFill>
              </a:rPr>
              <a:t> for JP or transitioning between events using AN</a:t>
            </a:r>
            <a:endParaRPr dirty="0">
              <a:solidFill>
                <a:schemeClr val="dk1"/>
              </a:solidFill>
            </a:endParaRPr>
          </a:p>
          <a:p>
            <a:pPr marL="0" lvl="0" indent="0" algn="l" rtl="0">
              <a:spcBef>
                <a:spcPts val="0"/>
              </a:spcBef>
              <a:spcAft>
                <a:spcPts val="0"/>
              </a:spcAft>
              <a:buNone/>
            </a:pPr>
            <a:r>
              <a:rPr lang="en" dirty="0">
                <a:solidFill>
                  <a:schemeClr val="dk1"/>
                </a:solidFill>
              </a:rPr>
              <a:t>There is also limited research on temporal network visualization.</a:t>
            </a: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918d7a73e_2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7918d7a73e_2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So why are we interested in temporal networks?</a:t>
            </a:r>
            <a:endParaRPr/>
          </a:p>
          <a:p>
            <a:pPr marL="457200" lvl="0" indent="-298450" algn="l" rtl="0">
              <a:spcBef>
                <a:spcPts val="0"/>
              </a:spcBef>
              <a:spcAft>
                <a:spcPts val="0"/>
              </a:spcAft>
              <a:buSzPts val="1100"/>
              <a:buChar char="-"/>
            </a:pPr>
            <a:r>
              <a:rPr lang="en"/>
              <a:t>Temporal networks do not suffer from quantization errors and there is no need for us to identify suitable time slices</a:t>
            </a:r>
            <a:endParaRPr/>
          </a:p>
          <a:p>
            <a:pPr marL="457200" lvl="0" indent="-298450" algn="l" rtl="0">
              <a:spcBef>
                <a:spcPts val="0"/>
              </a:spcBef>
              <a:spcAft>
                <a:spcPts val="0"/>
              </a:spcAft>
              <a:buSzPts val="1100"/>
              <a:buChar char="-"/>
            </a:pPr>
            <a:r>
              <a:rPr lang="en"/>
              <a:t>Overall, they yield better quality drawings compared to time sliced networks</a:t>
            </a:r>
            <a:endParaRPr/>
          </a:p>
          <a:p>
            <a:pPr marL="457200" lvl="0" indent="-298450" algn="l" rtl="0">
              <a:spcBef>
                <a:spcPts val="0"/>
              </a:spcBef>
              <a:spcAft>
                <a:spcPts val="0"/>
              </a:spcAft>
              <a:buSzPts val="1100"/>
              <a:buChar char="-"/>
            </a:pPr>
            <a:r>
              <a:rPr lang="en"/>
              <a:t>And there is also research being done on how to improve the scalability and computational complexity of the layout algorithms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And why do we to perform a 2D projection of temporal networks?</a:t>
            </a:r>
            <a:endParaRPr/>
          </a:p>
          <a:p>
            <a:pPr marL="457200" lvl="0" indent="-298450" algn="l" rtl="0">
              <a:spcBef>
                <a:spcPts val="0"/>
              </a:spcBef>
              <a:spcAft>
                <a:spcPts val="0"/>
              </a:spcAft>
              <a:buSzPts val="1100"/>
              <a:buChar char="-"/>
            </a:pPr>
            <a:r>
              <a:rPr lang="en"/>
              <a:t>3D can be challenging to explore and interact with in order to extract insights from the networks.</a:t>
            </a:r>
            <a:endParaRPr/>
          </a:p>
          <a:p>
            <a:pPr marL="457200" lvl="0" indent="-298450" algn="l" rtl="0">
              <a:spcBef>
                <a:spcPts val="0"/>
              </a:spcBef>
              <a:spcAft>
                <a:spcPts val="0"/>
              </a:spcAft>
              <a:buSzPts val="1100"/>
              <a:buChar char="-"/>
            </a:pPr>
            <a:r>
              <a:rPr lang="en"/>
              <a:t>JP and AN do not scale well for networks with many changes between time slices and many time slices</a:t>
            </a:r>
            <a:endParaRPr/>
          </a:p>
          <a:p>
            <a:pPr marL="457200" lvl="0" indent="-298450" algn="l" rtl="0">
              <a:spcBef>
                <a:spcPts val="0"/>
              </a:spcBef>
              <a:spcAft>
                <a:spcPts val="0"/>
              </a:spcAft>
              <a:buSzPts val="1100"/>
              <a:buChar char="-"/>
            </a:pPr>
            <a:r>
              <a:rPr lang="en"/>
              <a:t>Other 2D representations of temporal networks are not explored in related literature.</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eb5f93946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5eb5f93946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with this motivation we present our contribution we called TimeLighting:</a:t>
            </a:r>
            <a:endParaRPr/>
          </a:p>
          <a:p>
            <a:pPr marL="457200" lvl="0" indent="-298450" algn="l" rtl="0">
              <a:spcBef>
                <a:spcPts val="0"/>
              </a:spcBef>
              <a:spcAft>
                <a:spcPts val="0"/>
              </a:spcAft>
              <a:buSzPts val="1100"/>
              <a:buChar char="-"/>
            </a:pPr>
            <a:r>
              <a:rPr lang="en"/>
              <a:t>A guidance-enhanced visual analytics solution for exploring node trajectories in the space-time cube and preserving the full temporal resolution of the network.</a:t>
            </a:r>
            <a:endParaRPr/>
          </a:p>
          <a:p>
            <a:pPr marL="457200" lvl="0" indent="-298450" algn="l" rtl="0">
              <a:spcBef>
                <a:spcPts val="0"/>
              </a:spcBef>
              <a:spcAft>
                <a:spcPts val="0"/>
              </a:spcAft>
              <a:buSzPts val="1100"/>
              <a:buChar char="-"/>
            </a:pPr>
            <a:r>
              <a:rPr lang="en"/>
              <a:t>It is a 2D approach and helps to extract insights from the networks dynamics and understand temporal patterns and behaviors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7d6eea181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7d6eea181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Exemplification of the TimeLighting metaphor.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Rays of light (depicted as dashed lines), coming from t = 0 travel through the space-time cube and reach the observer at t_max.</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rays interact with the node trajectories and will carry this information to the projection plane.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7918d7a73e_2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7918d7a73e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data we aim to visualize represents a temporal network, with a set of nodes, edges, and time-dependent attributes.</a:t>
            </a:r>
            <a:endParaRPr dirty="0"/>
          </a:p>
          <a:p>
            <a:pPr marL="0" indent="0">
              <a:buNone/>
            </a:pPr>
            <a:endParaRPr lang="en-US"/>
          </a:p>
          <a:p>
            <a:pPr marL="0" lvl="0" indent="0" algn="l" rtl="0">
              <a:spcBef>
                <a:spcPts val="0"/>
              </a:spcBef>
              <a:spcAft>
                <a:spcPts val="0"/>
              </a:spcAft>
              <a:buNone/>
            </a:pPr>
            <a:r>
              <a:rPr lang="en" dirty="0"/>
              <a:t>The nodes and edges are associated with these time-dependent attributes that take the form of piece-wise linear functions.</a:t>
            </a:r>
            <a:endParaRPr dirty="0"/>
          </a:p>
          <a:p>
            <a:pPr marL="0" lvl="0" indent="0" algn="l" rtl="0">
              <a:spcBef>
                <a:spcPts val="0"/>
              </a:spcBef>
              <a:spcAft>
                <a:spcPts val="0"/>
              </a:spcAft>
              <a:buNone/>
            </a:pPr>
            <a:endParaRPr/>
          </a:p>
          <a:p>
            <a:pPr marL="0" indent="0">
              <a:buNone/>
            </a:pPr>
            <a:r>
              <a:rPr lang="en" dirty="0"/>
              <a:t>For example, in the temporal network layout, appearance and position are two crucial attributes for nodes and the appearance attribute only for edges. </a:t>
            </a:r>
            <a:endParaRPr/>
          </a:p>
          <a:p>
            <a:pPr marL="0" lvl="0" indent="0" algn="l" rtl="0">
              <a:spcBef>
                <a:spcPts val="0"/>
              </a:spcBef>
              <a:spcAft>
                <a:spcPts val="0"/>
              </a:spcAft>
              <a:buNone/>
            </a:pPr>
            <a:r>
              <a:rPr lang="en" dirty="0"/>
              <a:t>However, also attributes can be modeled in this fashion as well (e.g., color, variables)</a:t>
            </a:r>
            <a:endParaRPr lang="en"/>
          </a:p>
          <a:p>
            <a:pPr marL="0" indent="0">
              <a:buNone/>
            </a:pPr>
            <a:endParaRPr lang="en" dirty="0"/>
          </a:p>
          <a:p>
            <a:pPr marL="0" indent="0">
              <a:buNone/>
            </a:pPr>
            <a:r>
              <a:rPr lang="en" dirty="0"/>
              <a:t>The embeddings in the space time cube - the position attribute of the nodes - are calculated using </a:t>
            </a:r>
            <a:r>
              <a:rPr lang="en" dirty="0" err="1"/>
              <a:t>multidynnoslice</a:t>
            </a:r>
            <a:r>
              <a:rPr lang="en"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5eb5f93946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5eb5f93946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tasks we aim to support with </a:t>
            </a:r>
            <a:r>
              <a:rPr lang="en" dirty="0" err="1"/>
              <a:t>timelighting</a:t>
            </a:r>
            <a:r>
              <a:rPr lang="en" dirty="0"/>
              <a:t> are the following:</a:t>
            </a:r>
            <a:endParaRPr dirty="0"/>
          </a:p>
          <a:p>
            <a:pPr marL="457200" lvl="0" indent="-298450" algn="l" rtl="0">
              <a:spcBef>
                <a:spcPts val="0"/>
              </a:spcBef>
              <a:spcAft>
                <a:spcPts val="0"/>
              </a:spcAft>
              <a:buSzPts val="1100"/>
              <a:buChar char="-"/>
            </a:pPr>
            <a:r>
              <a:rPr lang="en" dirty="0"/>
              <a:t>Overview - </a:t>
            </a:r>
            <a:r>
              <a:rPr lang="en" dirty="0" err="1"/>
              <a:t>TimeLighting</a:t>
            </a:r>
            <a:r>
              <a:rPr lang="en" dirty="0"/>
              <a:t> should provide an overview of the temporal information at a glance since this is typically the first step in any VA process</a:t>
            </a:r>
            <a:endParaRPr dirty="0"/>
          </a:p>
          <a:p>
            <a:pPr marL="457200" lvl="0" indent="-298450" algn="l" rtl="0">
              <a:spcBef>
                <a:spcPts val="0"/>
              </a:spcBef>
              <a:spcAft>
                <a:spcPts val="0"/>
              </a:spcAft>
              <a:buSzPts val="1100"/>
              <a:buChar char="-"/>
            </a:pPr>
            <a:r>
              <a:rPr lang="en" dirty="0"/>
              <a:t>Tracking Events - Understanding the temporal dynamics and events’ frequency helps to isolate interesting occurrences in time. Since events can also cause the nodes’ trajectories to bend, understanding the shape of these changes would provide further insights during the exploration of the data</a:t>
            </a:r>
            <a:endParaRPr dirty="0"/>
          </a:p>
          <a:p>
            <a:pPr marL="457200" lvl="0" indent="-298450" algn="l" rtl="0">
              <a:spcBef>
                <a:spcPts val="0"/>
              </a:spcBef>
              <a:spcAft>
                <a:spcPts val="0"/>
              </a:spcAft>
              <a:buSzPts val="1100"/>
              <a:buChar char="-"/>
            </a:pPr>
            <a:r>
              <a:rPr lang="en" dirty="0"/>
              <a:t>Investigate relationships - Each edge event occurrence perturbs the node trajectories, so identifying which relationships have the most impact or how often they occur can help explain the formation of clusters or generally the phenomenon at hand.</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gi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en.wikipedia.org/wiki/2014-15_Pro12" TargetMode="External"/><Relationship Id="rId4" Type="http://schemas.openxmlformats.org/officeDocument/2006/relationships/hyperlink" Target="https://rd.pro12rugby.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000">
                <a:latin typeface="Consolas"/>
                <a:ea typeface="Consolas"/>
                <a:cs typeface="Consolas"/>
                <a:sym typeface="Consolas"/>
              </a:rPr>
              <a:t>TimeLighting</a:t>
            </a:r>
            <a:r>
              <a:rPr lang="en" sz="3000">
                <a:latin typeface="Avenir"/>
                <a:ea typeface="Avenir"/>
                <a:cs typeface="Avenir"/>
                <a:sym typeface="Avenir"/>
              </a:rPr>
              <a:t>: Guidance-enhanced Exploration of 2D Projections of Temporal Graphs</a:t>
            </a:r>
            <a:endParaRPr sz="3000">
              <a:latin typeface="Avenir"/>
              <a:ea typeface="Avenir"/>
              <a:cs typeface="Avenir"/>
              <a:sym typeface="Aveni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u="sng">
                <a:solidFill>
                  <a:schemeClr val="dk1"/>
                </a:solidFill>
                <a:latin typeface="Avenir"/>
                <a:ea typeface="Avenir"/>
                <a:cs typeface="Avenir"/>
                <a:sym typeface="Avenir"/>
              </a:rPr>
              <a:t>Velitchko Filipov</a:t>
            </a:r>
            <a:r>
              <a:rPr lang="en" baseline="30000">
                <a:solidFill>
                  <a:schemeClr val="dk1"/>
                </a:solidFill>
                <a:latin typeface="Avenir"/>
                <a:ea typeface="Avenir"/>
                <a:cs typeface="Avenir"/>
                <a:sym typeface="Avenir"/>
              </a:rPr>
              <a:t>1</a:t>
            </a:r>
            <a:r>
              <a:rPr lang="en">
                <a:solidFill>
                  <a:schemeClr val="dk1"/>
                </a:solidFill>
                <a:latin typeface="Avenir"/>
                <a:ea typeface="Avenir"/>
                <a:cs typeface="Avenir"/>
                <a:sym typeface="Avenir"/>
              </a:rPr>
              <a:t>, Davide Ceneda</a:t>
            </a:r>
            <a:r>
              <a:rPr lang="en" baseline="30000">
                <a:solidFill>
                  <a:schemeClr val="dk1"/>
                </a:solidFill>
                <a:latin typeface="Avenir"/>
                <a:ea typeface="Avenir"/>
                <a:cs typeface="Avenir"/>
                <a:sym typeface="Avenir"/>
              </a:rPr>
              <a:t>1</a:t>
            </a:r>
            <a:r>
              <a:rPr lang="en">
                <a:solidFill>
                  <a:schemeClr val="dk1"/>
                </a:solidFill>
                <a:latin typeface="Avenir"/>
                <a:ea typeface="Avenir"/>
                <a:cs typeface="Avenir"/>
                <a:sym typeface="Avenir"/>
              </a:rPr>
              <a:t>, Daniel Archambault</a:t>
            </a:r>
            <a:r>
              <a:rPr lang="en" baseline="30000">
                <a:solidFill>
                  <a:schemeClr val="dk1"/>
                </a:solidFill>
                <a:latin typeface="Avenir"/>
                <a:ea typeface="Avenir"/>
                <a:cs typeface="Avenir"/>
                <a:sym typeface="Avenir"/>
              </a:rPr>
              <a:t>2</a:t>
            </a:r>
            <a:r>
              <a:rPr lang="en">
                <a:solidFill>
                  <a:schemeClr val="dk1"/>
                </a:solidFill>
                <a:latin typeface="Avenir"/>
                <a:ea typeface="Avenir"/>
                <a:cs typeface="Avenir"/>
                <a:sym typeface="Avenir"/>
              </a:rPr>
              <a:t>,</a:t>
            </a:r>
            <a:br>
              <a:rPr lang="en">
                <a:solidFill>
                  <a:schemeClr val="dk1"/>
                </a:solidFill>
                <a:latin typeface="Avenir"/>
                <a:ea typeface="Avenir"/>
                <a:cs typeface="Avenir"/>
                <a:sym typeface="Avenir"/>
              </a:rPr>
            </a:br>
            <a:r>
              <a:rPr lang="en">
                <a:solidFill>
                  <a:schemeClr val="dk1"/>
                </a:solidFill>
                <a:latin typeface="Avenir"/>
                <a:ea typeface="Avenir"/>
                <a:cs typeface="Avenir"/>
                <a:sym typeface="Avenir"/>
              </a:rPr>
              <a:t>and Alessio Arleo</a:t>
            </a:r>
            <a:r>
              <a:rPr lang="en" baseline="30000">
                <a:solidFill>
                  <a:schemeClr val="dk1"/>
                </a:solidFill>
                <a:latin typeface="Avenir"/>
                <a:ea typeface="Avenir"/>
                <a:cs typeface="Avenir"/>
                <a:sym typeface="Avenir"/>
              </a:rPr>
              <a:t>1</a:t>
            </a:r>
            <a:endParaRPr baseline="30000">
              <a:solidFill>
                <a:schemeClr val="dk1"/>
              </a:solidFill>
              <a:latin typeface="Avenir"/>
              <a:ea typeface="Avenir"/>
              <a:cs typeface="Avenir"/>
              <a:sym typeface="Avenir"/>
            </a:endParaRPr>
          </a:p>
        </p:txBody>
      </p:sp>
      <p:sp>
        <p:nvSpPr>
          <p:cNvPr id="56" name="Google Shape;56;p13"/>
          <p:cNvSpPr txBox="1">
            <a:spLocks noGrp="1"/>
          </p:cNvSpPr>
          <p:nvPr>
            <p:ph type="subTitle" idx="1"/>
          </p:nvPr>
        </p:nvSpPr>
        <p:spPr>
          <a:xfrm>
            <a:off x="311700" y="38157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600" baseline="30000">
                <a:solidFill>
                  <a:schemeClr val="dk1"/>
                </a:solidFill>
                <a:latin typeface="Avenir"/>
                <a:ea typeface="Avenir"/>
                <a:cs typeface="Avenir"/>
                <a:sym typeface="Avenir"/>
              </a:rPr>
              <a:t>1 </a:t>
            </a:r>
            <a:r>
              <a:rPr lang="en" sz="1600">
                <a:solidFill>
                  <a:schemeClr val="dk1"/>
                </a:solidFill>
                <a:latin typeface="Avenir"/>
                <a:ea typeface="Avenir"/>
                <a:cs typeface="Avenir"/>
                <a:sym typeface="Avenir"/>
              </a:rPr>
              <a:t>TU Wien, Austria | </a:t>
            </a:r>
            <a:r>
              <a:rPr lang="en" sz="1600" baseline="30000">
                <a:solidFill>
                  <a:schemeClr val="dk1"/>
                </a:solidFill>
                <a:latin typeface="Avenir"/>
                <a:ea typeface="Avenir"/>
                <a:cs typeface="Avenir"/>
                <a:sym typeface="Avenir"/>
              </a:rPr>
              <a:t>2 </a:t>
            </a:r>
            <a:r>
              <a:rPr lang="en" sz="1600">
                <a:solidFill>
                  <a:schemeClr val="dk1"/>
                </a:solidFill>
                <a:latin typeface="Avenir"/>
                <a:ea typeface="Avenir"/>
                <a:cs typeface="Avenir"/>
                <a:sym typeface="Avenir"/>
              </a:rPr>
              <a:t>Newcastle University, UK</a:t>
            </a:r>
            <a:endParaRPr sz="1600">
              <a:solidFill>
                <a:schemeClr val="dk1"/>
              </a:solidFill>
              <a:latin typeface="Avenir"/>
              <a:ea typeface="Avenir"/>
              <a:cs typeface="Avenir"/>
              <a:sym typeface="Avenir"/>
            </a:endParaRPr>
          </a:p>
        </p:txBody>
      </p:sp>
      <p:pic>
        <p:nvPicPr>
          <p:cNvPr id="57" name="Google Shape;57;p13"/>
          <p:cNvPicPr preferRelativeResize="0"/>
          <p:nvPr/>
        </p:nvPicPr>
        <p:blipFill>
          <a:blip r:embed="rId3">
            <a:alphaModFix/>
          </a:blip>
          <a:stretch>
            <a:fillRect/>
          </a:stretch>
        </p:blipFill>
        <p:spPr>
          <a:xfrm>
            <a:off x="635450" y="4608316"/>
            <a:ext cx="1575757" cy="473950"/>
          </a:xfrm>
          <a:prstGeom prst="rect">
            <a:avLst/>
          </a:prstGeom>
          <a:noFill/>
          <a:ln>
            <a:noFill/>
          </a:ln>
        </p:spPr>
      </p:pic>
      <p:pic>
        <p:nvPicPr>
          <p:cNvPr id="58" name="Google Shape;58;p13"/>
          <p:cNvPicPr preferRelativeResize="0"/>
          <p:nvPr/>
        </p:nvPicPr>
        <p:blipFill>
          <a:blip r:embed="rId4">
            <a:alphaModFix/>
          </a:blip>
          <a:stretch>
            <a:fillRect/>
          </a:stretch>
        </p:blipFill>
        <p:spPr>
          <a:xfrm>
            <a:off x="7168455" y="4584301"/>
            <a:ext cx="1927475" cy="635400"/>
          </a:xfrm>
          <a:prstGeom prst="rect">
            <a:avLst/>
          </a:prstGeom>
          <a:noFill/>
          <a:ln>
            <a:noFill/>
          </a:ln>
        </p:spPr>
      </p:pic>
      <p:pic>
        <p:nvPicPr>
          <p:cNvPr id="59" name="Google Shape;59;p13"/>
          <p:cNvPicPr preferRelativeResize="0"/>
          <p:nvPr/>
        </p:nvPicPr>
        <p:blipFill>
          <a:blip r:embed="rId5">
            <a:alphaModFix/>
          </a:blip>
          <a:stretch>
            <a:fillRect/>
          </a:stretch>
        </p:blipFill>
        <p:spPr>
          <a:xfrm>
            <a:off x="53150" y="4608325"/>
            <a:ext cx="473949" cy="4739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
        <p:cNvGrpSpPr/>
        <p:nvPr/>
      </p:nvGrpSpPr>
      <p:grpSpPr>
        <a:xfrm>
          <a:off x="0" y="0"/>
          <a:ext cx="0" cy="0"/>
          <a:chOff x="0" y="0"/>
          <a:chExt cx="0" cy="0"/>
        </a:xfrm>
      </p:grpSpPr>
      <p:pic>
        <p:nvPicPr>
          <p:cNvPr id="141" name="Google Shape;141;p22"/>
          <p:cNvPicPr preferRelativeResize="0"/>
          <p:nvPr/>
        </p:nvPicPr>
        <p:blipFill>
          <a:blip r:embed="rId3">
            <a:alphaModFix/>
          </a:blip>
          <a:stretch>
            <a:fillRect/>
          </a:stretch>
        </p:blipFill>
        <p:spPr>
          <a:xfrm>
            <a:off x="82" y="-830"/>
            <a:ext cx="9144003" cy="5116698"/>
          </a:xfrm>
          <a:prstGeom prst="rect">
            <a:avLst/>
          </a:prstGeom>
          <a:noFill/>
          <a:ln>
            <a:noFill/>
          </a:ln>
        </p:spPr>
      </p:pic>
      <p:sp>
        <p:nvSpPr>
          <p:cNvPr id="142" name="Google Shape;14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Consolas"/>
                <a:ea typeface="Consolas"/>
                <a:cs typeface="Consolas"/>
                <a:sym typeface="Consolas"/>
              </a:rPr>
              <a:t>TimeLighting</a:t>
            </a:r>
            <a:r>
              <a:rPr lang="en">
                <a:highlight>
                  <a:schemeClr val="lt1"/>
                </a:highlight>
                <a:latin typeface="Avenir"/>
                <a:ea typeface="Avenir"/>
                <a:cs typeface="Avenir"/>
                <a:sym typeface="Avenir"/>
              </a:rPr>
              <a:t>: Mainview</a:t>
            </a:r>
            <a:endParaRPr>
              <a:highlight>
                <a:schemeClr val="lt1"/>
              </a:highlight>
              <a:latin typeface="Avenir"/>
              <a:ea typeface="Avenir"/>
              <a:cs typeface="Avenir"/>
              <a:sym typeface="Avenir"/>
            </a:endParaRPr>
          </a:p>
        </p:txBody>
      </p:sp>
      <p:sp>
        <p:nvSpPr>
          <p:cNvPr id="143" name="Google Shape;14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144" name="Google Shape;144;p22"/>
          <p:cNvSpPr txBox="1"/>
          <p:nvPr/>
        </p:nvSpPr>
        <p:spPr>
          <a:xfrm>
            <a:off x="7752400" y="-76200"/>
            <a:ext cx="126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Toolbar</a:t>
            </a:r>
            <a:endParaRPr sz="1800">
              <a:highlight>
                <a:schemeClr val="lt1"/>
              </a:highlight>
              <a:latin typeface="Avenir"/>
              <a:ea typeface="Avenir"/>
              <a:cs typeface="Avenir"/>
              <a:sym typeface="Avenir"/>
            </a:endParaRPr>
          </a:p>
        </p:txBody>
      </p:sp>
      <p:sp>
        <p:nvSpPr>
          <p:cNvPr id="145" name="Google Shape;145;p22"/>
          <p:cNvSpPr txBox="1"/>
          <p:nvPr/>
        </p:nvSpPr>
        <p:spPr>
          <a:xfrm>
            <a:off x="7481475" y="2067796"/>
            <a:ext cx="126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Main view</a:t>
            </a:r>
            <a:endParaRPr sz="1800">
              <a:highlight>
                <a:schemeClr val="lt1"/>
              </a:highlight>
              <a:latin typeface="Avenir"/>
              <a:ea typeface="Avenir"/>
              <a:cs typeface="Avenir"/>
              <a:sym typeface="Avenir"/>
            </a:endParaRPr>
          </a:p>
        </p:txBody>
      </p:sp>
      <p:sp>
        <p:nvSpPr>
          <p:cNvPr id="146" name="Google Shape;146;p22"/>
          <p:cNvSpPr txBox="1"/>
          <p:nvPr/>
        </p:nvSpPr>
        <p:spPr>
          <a:xfrm>
            <a:off x="7177420" y="4212564"/>
            <a:ext cx="1922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Event timeline</a:t>
            </a:r>
            <a:endParaRPr sz="1800">
              <a:highlight>
                <a:schemeClr val="lt1"/>
              </a:highlight>
              <a:latin typeface="Avenir"/>
              <a:ea typeface="Avenir"/>
              <a:cs typeface="Avenir"/>
              <a:sym typeface="Avenir"/>
            </a:endParaRPr>
          </a:p>
        </p:txBody>
      </p:sp>
      <p:sp>
        <p:nvSpPr>
          <p:cNvPr id="147" name="Google Shape;147;p2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pic>
        <p:nvPicPr>
          <p:cNvPr id="152" name="Google Shape;152;p23"/>
          <p:cNvPicPr preferRelativeResize="0"/>
          <p:nvPr/>
        </p:nvPicPr>
        <p:blipFill>
          <a:blip r:embed="rId3">
            <a:alphaModFix/>
          </a:blip>
          <a:stretch>
            <a:fillRect/>
          </a:stretch>
        </p:blipFill>
        <p:spPr>
          <a:xfrm>
            <a:off x="82" y="-830"/>
            <a:ext cx="9144003" cy="5116698"/>
          </a:xfrm>
          <a:prstGeom prst="rect">
            <a:avLst/>
          </a:prstGeom>
          <a:noFill/>
          <a:ln>
            <a:noFill/>
          </a:ln>
        </p:spPr>
      </p:pic>
      <p:sp>
        <p:nvSpPr>
          <p:cNvPr id="153" name="Google Shape;15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Consolas"/>
                <a:ea typeface="Consolas"/>
                <a:cs typeface="Consolas"/>
                <a:sym typeface="Consolas"/>
              </a:rPr>
              <a:t>TimeLighting</a:t>
            </a:r>
            <a:r>
              <a:rPr lang="en">
                <a:highlight>
                  <a:schemeClr val="lt1"/>
                </a:highlight>
                <a:latin typeface="Avenir"/>
                <a:ea typeface="Avenir"/>
                <a:cs typeface="Avenir"/>
                <a:sym typeface="Avenir"/>
              </a:rPr>
              <a:t>: Mainview</a:t>
            </a:r>
            <a:endParaRPr>
              <a:highlight>
                <a:schemeClr val="lt1"/>
              </a:highlight>
              <a:latin typeface="Avenir"/>
              <a:ea typeface="Avenir"/>
              <a:cs typeface="Avenir"/>
              <a:sym typeface="Avenir"/>
            </a:endParaRPr>
          </a:p>
        </p:txBody>
      </p:sp>
      <p:sp>
        <p:nvSpPr>
          <p:cNvPr id="154" name="Google Shape;154;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
        <p:nvSpPr>
          <p:cNvPr id="155" name="Google Shape;155;p23"/>
          <p:cNvSpPr txBox="1"/>
          <p:nvPr/>
        </p:nvSpPr>
        <p:spPr>
          <a:xfrm>
            <a:off x="7752400" y="-76200"/>
            <a:ext cx="126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Toolbar</a:t>
            </a:r>
            <a:endParaRPr sz="1800">
              <a:highlight>
                <a:schemeClr val="lt1"/>
              </a:highlight>
              <a:latin typeface="Avenir"/>
              <a:ea typeface="Avenir"/>
              <a:cs typeface="Avenir"/>
              <a:sym typeface="Avenir"/>
            </a:endParaRPr>
          </a:p>
        </p:txBody>
      </p:sp>
      <p:sp>
        <p:nvSpPr>
          <p:cNvPr id="156" name="Google Shape;156;p23"/>
          <p:cNvSpPr txBox="1"/>
          <p:nvPr/>
        </p:nvSpPr>
        <p:spPr>
          <a:xfrm>
            <a:off x="7481475" y="2067796"/>
            <a:ext cx="1269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Main view</a:t>
            </a:r>
            <a:endParaRPr sz="1800">
              <a:highlight>
                <a:schemeClr val="lt1"/>
              </a:highlight>
              <a:latin typeface="Avenir"/>
              <a:ea typeface="Avenir"/>
              <a:cs typeface="Avenir"/>
              <a:sym typeface="Avenir"/>
            </a:endParaRPr>
          </a:p>
        </p:txBody>
      </p:sp>
      <p:sp>
        <p:nvSpPr>
          <p:cNvPr id="157" name="Google Shape;157;p23"/>
          <p:cNvSpPr txBox="1"/>
          <p:nvPr/>
        </p:nvSpPr>
        <p:spPr>
          <a:xfrm>
            <a:off x="7177420" y="4212564"/>
            <a:ext cx="1922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highlight>
                  <a:schemeClr val="lt1"/>
                </a:highlight>
                <a:latin typeface="Avenir"/>
                <a:ea typeface="Avenir"/>
                <a:cs typeface="Avenir"/>
                <a:sym typeface="Avenir"/>
              </a:rPr>
              <a:t>Event timeline</a:t>
            </a:r>
            <a:endParaRPr sz="1800">
              <a:highlight>
                <a:schemeClr val="lt1"/>
              </a:highlight>
              <a:latin typeface="Avenir"/>
              <a:ea typeface="Avenir"/>
              <a:cs typeface="Avenir"/>
              <a:sym typeface="Avenir"/>
            </a:endParaRPr>
          </a:p>
        </p:txBody>
      </p:sp>
      <p:grpSp>
        <p:nvGrpSpPr>
          <p:cNvPr id="158" name="Google Shape;158;p23"/>
          <p:cNvGrpSpPr/>
          <p:nvPr/>
        </p:nvGrpSpPr>
        <p:grpSpPr>
          <a:xfrm>
            <a:off x="45100" y="422202"/>
            <a:ext cx="9099322" cy="3695996"/>
            <a:chOff x="-44475" y="-17533427"/>
            <a:chExt cx="9188450" cy="17837820"/>
          </a:xfrm>
        </p:grpSpPr>
        <p:sp>
          <p:nvSpPr>
            <p:cNvPr id="159" name="Google Shape;159;p23"/>
            <p:cNvSpPr/>
            <p:nvPr/>
          </p:nvSpPr>
          <p:spPr>
            <a:xfrm rot="10800000" flipH="1">
              <a:off x="-25" y="74893"/>
              <a:ext cx="9144000" cy="229500"/>
            </a:xfrm>
            <a:prstGeom prst="rect">
              <a:avLst/>
            </a:prstGeom>
            <a:solidFill>
              <a:srgbClr val="FFFFFF">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3"/>
            <p:cNvSpPr/>
            <p:nvPr/>
          </p:nvSpPr>
          <p:spPr>
            <a:xfrm>
              <a:off x="-44475" y="-17533427"/>
              <a:ext cx="9144000" cy="178377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61" name="Google Shape;161;p2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 </a:t>
            </a:r>
            <a:endParaRPr/>
          </a:p>
        </p:txBody>
      </p:sp>
      <p:grpSp>
        <p:nvGrpSpPr>
          <p:cNvPr id="162" name="Google Shape;162;p23"/>
          <p:cNvGrpSpPr/>
          <p:nvPr/>
        </p:nvGrpSpPr>
        <p:grpSpPr>
          <a:xfrm>
            <a:off x="45100" y="3475"/>
            <a:ext cx="9054426" cy="393333"/>
            <a:chOff x="-25" y="22130"/>
            <a:chExt cx="9144038" cy="5121520"/>
          </a:xfrm>
        </p:grpSpPr>
        <p:sp>
          <p:nvSpPr>
            <p:cNvPr id="163" name="Google Shape;163;p23"/>
            <p:cNvSpPr/>
            <p:nvPr/>
          </p:nvSpPr>
          <p:spPr>
            <a:xfrm>
              <a:off x="-25" y="304350"/>
              <a:ext cx="9144000" cy="4839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 name="Google Shape;164;p23"/>
            <p:cNvSpPr/>
            <p:nvPr/>
          </p:nvSpPr>
          <p:spPr>
            <a:xfrm>
              <a:off x="13" y="22130"/>
              <a:ext cx="9144000" cy="48393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65" name="Google Shape;165;p23"/>
          <p:cNvSpPr/>
          <p:nvPr/>
        </p:nvSpPr>
        <p:spPr>
          <a:xfrm>
            <a:off x="45100" y="4156242"/>
            <a:ext cx="9054300" cy="10026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66" name="Google Shape;166;p23"/>
          <p:cNvGrpSpPr/>
          <p:nvPr/>
        </p:nvGrpSpPr>
        <p:grpSpPr>
          <a:xfrm>
            <a:off x="-325" y="68734"/>
            <a:ext cx="9190200" cy="5150750"/>
            <a:chOff x="-325" y="61125"/>
            <a:chExt cx="9190200" cy="5150750"/>
          </a:xfrm>
        </p:grpSpPr>
        <p:sp>
          <p:nvSpPr>
            <p:cNvPr id="167" name="Google Shape;167;p23"/>
            <p:cNvSpPr/>
            <p:nvPr/>
          </p:nvSpPr>
          <p:spPr>
            <a:xfrm>
              <a:off x="-325" y="61125"/>
              <a:ext cx="9190200" cy="342300"/>
            </a:xfrm>
            <a:prstGeom prst="rect">
              <a:avLst/>
            </a:prstGeom>
            <a:solidFill>
              <a:srgbClr val="FFFFFF">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8" name="Google Shape;168;p23"/>
            <p:cNvSpPr/>
            <p:nvPr/>
          </p:nvSpPr>
          <p:spPr>
            <a:xfrm>
              <a:off x="-325" y="4136975"/>
              <a:ext cx="9190200" cy="1074900"/>
            </a:xfrm>
            <a:prstGeom prst="rect">
              <a:avLst/>
            </a:prstGeom>
            <a:solidFill>
              <a:srgbClr val="FFFFFF">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69" name="Google Shape;169;p23"/>
          <p:cNvSpPr/>
          <p:nvPr/>
        </p:nvSpPr>
        <p:spPr>
          <a:xfrm>
            <a:off x="-325" y="0"/>
            <a:ext cx="9190200" cy="4070700"/>
          </a:xfrm>
          <a:prstGeom prst="rect">
            <a:avLst/>
          </a:prstGeom>
          <a:solidFill>
            <a:srgbClr val="FFFFFF">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3"/>
          <p:cNvSpPr/>
          <p:nvPr/>
        </p:nvSpPr>
        <p:spPr>
          <a:xfrm>
            <a:off x="-325" y="445025"/>
            <a:ext cx="9190200" cy="4670700"/>
          </a:xfrm>
          <a:prstGeom prst="rect">
            <a:avLst/>
          </a:prstGeom>
          <a:solidFill>
            <a:srgbClr val="FFFFFF">
              <a:alpha val="5885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7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5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6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a:t>
            </a:r>
            <a:r>
              <a:rPr lang="en">
                <a:latin typeface="Consolas"/>
                <a:ea typeface="Consolas"/>
                <a:cs typeface="Consolas"/>
                <a:sym typeface="Consolas"/>
              </a:rPr>
              <a:t> </a:t>
            </a:r>
            <a:r>
              <a:rPr lang="en">
                <a:latin typeface="Avenir"/>
                <a:ea typeface="Avenir"/>
                <a:cs typeface="Avenir"/>
                <a:sym typeface="Avenir"/>
              </a:rPr>
              <a:t>Nodes &amp; Trajectories</a:t>
            </a:r>
            <a:endParaRPr>
              <a:latin typeface="Avenir"/>
              <a:ea typeface="Avenir"/>
              <a:cs typeface="Avenir"/>
              <a:sym typeface="Avenir"/>
            </a:endParaRPr>
          </a:p>
        </p:txBody>
      </p:sp>
      <p:sp>
        <p:nvSpPr>
          <p:cNvPr id="176" name="Google Shape;176;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Avenir"/>
                <a:ea typeface="Avenir"/>
                <a:cs typeface="Avenir"/>
                <a:sym typeface="Avenir"/>
              </a:rPr>
              <a:t>Nodes are represented as trajectories encoded as a trail of circles </a:t>
            </a:r>
            <a:endParaRPr>
              <a:solidFill>
                <a:schemeClr val="dk1"/>
              </a:solidFill>
              <a:latin typeface="Avenir"/>
              <a:ea typeface="Avenir"/>
              <a:cs typeface="Avenir"/>
              <a:sym typeface="Avenir"/>
            </a:endParaRPr>
          </a:p>
          <a:p>
            <a:pPr marL="0" lvl="0" indent="0" algn="l" rtl="0">
              <a:spcBef>
                <a:spcPts val="1200"/>
              </a:spcBef>
              <a:spcAft>
                <a:spcPts val="1200"/>
              </a:spcAft>
              <a:buNone/>
            </a:pPr>
            <a:r>
              <a:rPr lang="en">
                <a:solidFill>
                  <a:schemeClr val="dk1"/>
                </a:solidFill>
                <a:latin typeface="Avenir"/>
                <a:ea typeface="Avenir"/>
                <a:cs typeface="Avenir"/>
                <a:sym typeface="Avenir"/>
              </a:rPr>
              <a:t>Trajectories are visualized using a polyline connecting of the nodes</a:t>
            </a:r>
            <a:endParaRPr>
              <a:solidFill>
                <a:schemeClr val="dk1"/>
              </a:solidFill>
              <a:latin typeface="Avenir"/>
              <a:ea typeface="Avenir"/>
              <a:cs typeface="Avenir"/>
              <a:sym typeface="Avenir"/>
            </a:endParaRPr>
          </a:p>
        </p:txBody>
      </p:sp>
      <p:sp>
        <p:nvSpPr>
          <p:cNvPr id="177" name="Google Shape;17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178" name="Google Shape;178;p24"/>
          <p:cNvSpPr/>
          <p:nvPr/>
        </p:nvSpPr>
        <p:spPr>
          <a:xfrm>
            <a:off x="804887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T3</a:t>
            </a:r>
            <a:endParaRPr sz="2000" b="1">
              <a:latin typeface="Consolas"/>
              <a:ea typeface="Consolas"/>
              <a:cs typeface="Consolas"/>
              <a:sym typeface="Consolas"/>
            </a:endParaRPr>
          </a:p>
        </p:txBody>
      </p:sp>
      <p:sp>
        <p:nvSpPr>
          <p:cNvPr id="179" name="Google Shape;179;p24"/>
          <p:cNvSpPr/>
          <p:nvPr/>
        </p:nvSpPr>
        <p:spPr>
          <a:xfrm>
            <a:off x="731382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T2</a:t>
            </a:r>
            <a:endParaRPr sz="2000" b="1">
              <a:latin typeface="Consolas"/>
              <a:ea typeface="Consolas"/>
              <a:cs typeface="Consolas"/>
              <a:sym typeface="Consolas"/>
            </a:endParaRPr>
          </a:p>
        </p:txBody>
      </p:sp>
      <p:sp>
        <p:nvSpPr>
          <p:cNvPr id="180" name="Google Shape;180;p24"/>
          <p:cNvSpPr/>
          <p:nvPr/>
        </p:nvSpPr>
        <p:spPr>
          <a:xfrm>
            <a:off x="65787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D9D9D9"/>
                </a:solidFill>
                <a:latin typeface="Consolas"/>
                <a:ea typeface="Consolas"/>
                <a:cs typeface="Consolas"/>
                <a:sym typeface="Consolas"/>
              </a:rPr>
              <a:t>T1</a:t>
            </a:r>
            <a:endParaRPr sz="2000" b="1">
              <a:solidFill>
                <a:srgbClr val="D9D9D9"/>
              </a:solidFill>
              <a:latin typeface="Consolas"/>
              <a:ea typeface="Consolas"/>
              <a:cs typeface="Consolas"/>
              <a:sym typeface="Consolas"/>
            </a:endParaRPr>
          </a:p>
        </p:txBody>
      </p:sp>
      <p:pic>
        <p:nvPicPr>
          <p:cNvPr id="181" name="Google Shape;181;p24"/>
          <p:cNvPicPr preferRelativeResize="0"/>
          <p:nvPr/>
        </p:nvPicPr>
        <p:blipFill>
          <a:blip r:embed="rId3">
            <a:alphaModFix/>
          </a:blip>
          <a:stretch>
            <a:fillRect/>
          </a:stretch>
        </p:blipFill>
        <p:spPr>
          <a:xfrm>
            <a:off x="82226" y="2123346"/>
            <a:ext cx="4653150" cy="1796978"/>
          </a:xfrm>
          <a:prstGeom prst="rect">
            <a:avLst/>
          </a:prstGeom>
          <a:noFill/>
          <a:ln>
            <a:noFill/>
          </a:ln>
        </p:spPr>
      </p:pic>
      <p:pic>
        <p:nvPicPr>
          <p:cNvPr id="182" name="Google Shape;182;p24"/>
          <p:cNvPicPr preferRelativeResize="0"/>
          <p:nvPr/>
        </p:nvPicPr>
        <p:blipFill rotWithShape="1">
          <a:blip r:embed="rId4">
            <a:alphaModFix/>
          </a:blip>
          <a:srcRect l="34832" t="21755" r="22935" b="41306"/>
          <a:stretch/>
        </p:blipFill>
        <p:spPr>
          <a:xfrm>
            <a:off x="5022275" y="2463025"/>
            <a:ext cx="3858101" cy="1899874"/>
          </a:xfrm>
          <a:prstGeom prst="rect">
            <a:avLst/>
          </a:prstGeom>
          <a:noFill/>
          <a:ln>
            <a:noFill/>
          </a:ln>
        </p:spPr>
      </p:pic>
      <p:grpSp>
        <p:nvGrpSpPr>
          <p:cNvPr id="183" name="Google Shape;183;p24"/>
          <p:cNvGrpSpPr/>
          <p:nvPr/>
        </p:nvGrpSpPr>
        <p:grpSpPr>
          <a:xfrm>
            <a:off x="0" y="2297400"/>
            <a:ext cx="7134475" cy="2639700"/>
            <a:chOff x="0" y="2297400"/>
            <a:chExt cx="7134475" cy="2639700"/>
          </a:xfrm>
        </p:grpSpPr>
        <p:sp>
          <p:nvSpPr>
            <p:cNvPr id="184" name="Google Shape;184;p24"/>
            <p:cNvSpPr/>
            <p:nvPr/>
          </p:nvSpPr>
          <p:spPr>
            <a:xfrm>
              <a:off x="0" y="3325900"/>
              <a:ext cx="754800" cy="754800"/>
            </a:xfrm>
            <a:prstGeom prst="ellipse">
              <a:avLst/>
            </a:prstGeom>
            <a:noFill/>
            <a:ln w="2857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5" name="Google Shape;185;p24"/>
            <p:cNvSpPr/>
            <p:nvPr/>
          </p:nvSpPr>
          <p:spPr>
            <a:xfrm>
              <a:off x="1214225" y="2777200"/>
              <a:ext cx="548700" cy="548700"/>
            </a:xfrm>
            <a:prstGeom prst="ellipse">
              <a:avLst/>
            </a:prstGeom>
            <a:noFill/>
            <a:ln w="2857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4"/>
            <p:cNvSpPr/>
            <p:nvPr/>
          </p:nvSpPr>
          <p:spPr>
            <a:xfrm>
              <a:off x="1214225" y="2297400"/>
              <a:ext cx="548700" cy="548700"/>
            </a:xfrm>
            <a:prstGeom prst="ellipse">
              <a:avLst/>
            </a:prstGeom>
            <a:noFill/>
            <a:ln w="28575"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87" name="Google Shape;187;p24"/>
            <p:cNvCxnSpPr>
              <a:endCxn id="188" idx="1"/>
            </p:cNvCxnSpPr>
            <p:nvPr/>
          </p:nvCxnSpPr>
          <p:spPr>
            <a:xfrm>
              <a:off x="754675" y="3920400"/>
              <a:ext cx="1325100" cy="816600"/>
            </a:xfrm>
            <a:prstGeom prst="straightConnector1">
              <a:avLst/>
            </a:prstGeom>
            <a:noFill/>
            <a:ln w="28575" cap="flat" cmpd="sng">
              <a:solidFill>
                <a:schemeClr val="accent4"/>
              </a:solidFill>
              <a:prstDash val="dash"/>
              <a:round/>
              <a:headEnd type="triangle" w="med" len="med"/>
              <a:tailEnd type="none" w="med" len="med"/>
            </a:ln>
          </p:spPr>
        </p:cxnSp>
        <p:cxnSp>
          <p:nvCxnSpPr>
            <p:cNvPr id="189" name="Google Shape;189;p24"/>
            <p:cNvCxnSpPr/>
            <p:nvPr/>
          </p:nvCxnSpPr>
          <p:spPr>
            <a:xfrm>
              <a:off x="1588350" y="3325900"/>
              <a:ext cx="509100" cy="1228500"/>
            </a:xfrm>
            <a:prstGeom prst="straightConnector1">
              <a:avLst/>
            </a:prstGeom>
            <a:noFill/>
            <a:ln w="28575" cap="flat" cmpd="sng">
              <a:solidFill>
                <a:schemeClr val="accent4"/>
              </a:solidFill>
              <a:prstDash val="dash"/>
              <a:round/>
              <a:headEnd type="triangle" w="med" len="med"/>
              <a:tailEnd type="none" w="med" len="med"/>
            </a:ln>
          </p:spPr>
        </p:cxnSp>
        <p:cxnSp>
          <p:nvCxnSpPr>
            <p:cNvPr id="190" name="Google Shape;190;p24"/>
            <p:cNvCxnSpPr>
              <a:stCxn id="186" idx="5"/>
            </p:cNvCxnSpPr>
            <p:nvPr/>
          </p:nvCxnSpPr>
          <p:spPr>
            <a:xfrm>
              <a:off x="1682570" y="2765745"/>
              <a:ext cx="537600" cy="1753500"/>
            </a:xfrm>
            <a:prstGeom prst="straightConnector1">
              <a:avLst/>
            </a:prstGeom>
            <a:noFill/>
            <a:ln w="28575" cap="flat" cmpd="sng">
              <a:solidFill>
                <a:schemeClr val="accent4"/>
              </a:solidFill>
              <a:prstDash val="dash"/>
              <a:round/>
              <a:headEnd type="triangle" w="med" len="med"/>
              <a:tailEnd type="none" w="med" len="med"/>
            </a:ln>
          </p:spPr>
        </p:cxnSp>
        <p:sp>
          <p:nvSpPr>
            <p:cNvPr id="188" name="Google Shape;188;p24"/>
            <p:cNvSpPr/>
            <p:nvPr/>
          </p:nvSpPr>
          <p:spPr>
            <a:xfrm>
              <a:off x="2079775" y="4540200"/>
              <a:ext cx="2764200" cy="393600"/>
            </a:xfrm>
            <a:prstGeom prst="rect">
              <a:avLst/>
            </a:prstGeom>
            <a:noFill/>
            <a:ln w="38100" cap="flat"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txBox="1"/>
            <p:nvPr/>
          </p:nvSpPr>
          <p:spPr>
            <a:xfrm>
              <a:off x="2079775" y="4536900"/>
              <a:ext cx="505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Nodes at start and end intervals</a:t>
              </a:r>
              <a:endParaRPr/>
            </a:p>
          </p:txBody>
        </p:sp>
      </p:grpSp>
      <p:grpSp>
        <p:nvGrpSpPr>
          <p:cNvPr id="192" name="Google Shape;192;p24"/>
          <p:cNvGrpSpPr/>
          <p:nvPr/>
        </p:nvGrpSpPr>
        <p:grpSpPr>
          <a:xfrm>
            <a:off x="5457517" y="3192825"/>
            <a:ext cx="2630608" cy="1790150"/>
            <a:chOff x="5457517" y="3192825"/>
            <a:chExt cx="2630608" cy="1790150"/>
          </a:xfrm>
        </p:grpSpPr>
        <p:cxnSp>
          <p:nvCxnSpPr>
            <p:cNvPr id="193" name="Google Shape;193;p24"/>
            <p:cNvCxnSpPr>
              <a:stCxn id="194" idx="4"/>
            </p:cNvCxnSpPr>
            <p:nvPr/>
          </p:nvCxnSpPr>
          <p:spPr>
            <a:xfrm>
              <a:off x="5902725" y="3759375"/>
              <a:ext cx="131100" cy="805800"/>
            </a:xfrm>
            <a:prstGeom prst="straightConnector1">
              <a:avLst/>
            </a:prstGeom>
            <a:noFill/>
            <a:ln w="28575" cap="flat" cmpd="sng">
              <a:solidFill>
                <a:srgbClr val="EF8D8C"/>
              </a:solidFill>
              <a:prstDash val="dash"/>
              <a:round/>
              <a:headEnd type="triangle" w="med" len="med"/>
              <a:tailEnd type="none" w="med" len="med"/>
            </a:ln>
          </p:spPr>
        </p:cxnSp>
        <p:sp>
          <p:nvSpPr>
            <p:cNvPr id="195" name="Google Shape;195;p24"/>
            <p:cNvSpPr/>
            <p:nvPr/>
          </p:nvSpPr>
          <p:spPr>
            <a:xfrm>
              <a:off x="5945225" y="4586075"/>
              <a:ext cx="1716900" cy="393600"/>
            </a:xfrm>
            <a:prstGeom prst="rect">
              <a:avLst/>
            </a:prstGeom>
            <a:noFill/>
            <a:ln w="38100"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txBox="1"/>
            <p:nvPr/>
          </p:nvSpPr>
          <p:spPr>
            <a:xfrm>
              <a:off x="5945225" y="4582775"/>
              <a:ext cx="2142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Interpolated nodes</a:t>
              </a:r>
              <a:endParaRPr/>
            </a:p>
          </p:txBody>
        </p:sp>
        <p:sp>
          <p:nvSpPr>
            <p:cNvPr id="197" name="Google Shape;197;p24"/>
            <p:cNvSpPr/>
            <p:nvPr/>
          </p:nvSpPr>
          <p:spPr>
            <a:xfrm rot="1107457">
              <a:off x="5488802" y="3335522"/>
              <a:ext cx="958929" cy="353005"/>
            </a:xfrm>
            <a:prstGeom prst="rect">
              <a:avLst/>
            </a:prstGeom>
            <a:noFill/>
            <a:ln w="28575" cap="flat" cmpd="sng">
              <a:solidFill>
                <a:srgbClr val="666666"/>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a:t>
            </a:r>
            <a:r>
              <a:rPr lang="en">
                <a:latin typeface="Consolas"/>
                <a:ea typeface="Consolas"/>
                <a:cs typeface="Consolas"/>
                <a:sym typeface="Consolas"/>
              </a:rPr>
              <a:t> </a:t>
            </a:r>
            <a:r>
              <a:rPr lang="en">
                <a:latin typeface="Avenir"/>
                <a:ea typeface="Avenir"/>
                <a:cs typeface="Avenir"/>
                <a:sym typeface="Avenir"/>
              </a:rPr>
              <a:t>Edges</a:t>
            </a:r>
            <a:endParaRPr>
              <a:latin typeface="Avenir"/>
              <a:ea typeface="Avenir"/>
              <a:cs typeface="Avenir"/>
              <a:sym typeface="Avenir"/>
            </a:endParaRPr>
          </a:p>
        </p:txBody>
      </p:sp>
      <p:sp>
        <p:nvSpPr>
          <p:cNvPr id="203" name="Google Shape;203;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chemeClr val="dk1"/>
                </a:solidFill>
                <a:latin typeface="Avenir"/>
                <a:ea typeface="Avenir"/>
                <a:cs typeface="Avenir"/>
                <a:sym typeface="Avenir"/>
              </a:rPr>
              <a:t>Edges are represented as solid straight lines that connect pairs of nodes belonging to two distinct trajectories</a:t>
            </a:r>
            <a:endParaRPr>
              <a:solidFill>
                <a:schemeClr val="dk1"/>
              </a:solidFill>
              <a:latin typeface="Avenir"/>
              <a:ea typeface="Avenir"/>
              <a:cs typeface="Avenir"/>
              <a:sym typeface="Avenir"/>
            </a:endParaRPr>
          </a:p>
        </p:txBody>
      </p:sp>
      <p:sp>
        <p:nvSpPr>
          <p:cNvPr id="204" name="Google Shape;204;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
        <p:nvSpPr>
          <p:cNvPr id="205" name="Google Shape;205;p25"/>
          <p:cNvSpPr/>
          <p:nvPr/>
        </p:nvSpPr>
        <p:spPr>
          <a:xfrm>
            <a:off x="804887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T3</a:t>
            </a:r>
            <a:endParaRPr sz="2000" b="1">
              <a:latin typeface="Consolas"/>
              <a:ea typeface="Consolas"/>
              <a:cs typeface="Consolas"/>
              <a:sym typeface="Consolas"/>
            </a:endParaRPr>
          </a:p>
        </p:txBody>
      </p:sp>
      <p:sp>
        <p:nvSpPr>
          <p:cNvPr id="206" name="Google Shape;206;p25"/>
          <p:cNvSpPr/>
          <p:nvPr/>
        </p:nvSpPr>
        <p:spPr>
          <a:xfrm>
            <a:off x="731382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T2</a:t>
            </a:r>
            <a:endParaRPr sz="2000" b="1">
              <a:solidFill>
                <a:srgbClr val="D9D9D9"/>
              </a:solidFill>
              <a:latin typeface="Consolas"/>
              <a:ea typeface="Consolas"/>
              <a:cs typeface="Consolas"/>
              <a:sym typeface="Consolas"/>
            </a:endParaRPr>
          </a:p>
        </p:txBody>
      </p:sp>
      <p:sp>
        <p:nvSpPr>
          <p:cNvPr id="207" name="Google Shape;207;p25"/>
          <p:cNvSpPr/>
          <p:nvPr/>
        </p:nvSpPr>
        <p:spPr>
          <a:xfrm>
            <a:off x="65787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T1</a:t>
            </a:r>
            <a:endParaRPr sz="2000" b="1">
              <a:latin typeface="Consolas"/>
              <a:ea typeface="Consolas"/>
              <a:cs typeface="Consolas"/>
              <a:sym typeface="Consolas"/>
            </a:endParaRPr>
          </a:p>
        </p:txBody>
      </p:sp>
      <p:pic>
        <p:nvPicPr>
          <p:cNvPr id="208" name="Google Shape;208;p25"/>
          <p:cNvPicPr preferRelativeResize="0"/>
          <p:nvPr/>
        </p:nvPicPr>
        <p:blipFill rotWithShape="1">
          <a:blip r:embed="rId3">
            <a:alphaModFix/>
          </a:blip>
          <a:srcRect l="8075" t="10514" r="3569" b="25061"/>
          <a:stretch/>
        </p:blipFill>
        <p:spPr>
          <a:xfrm>
            <a:off x="4729675" y="3002325"/>
            <a:ext cx="4414326" cy="1802751"/>
          </a:xfrm>
          <a:prstGeom prst="rect">
            <a:avLst/>
          </a:prstGeom>
          <a:noFill/>
          <a:ln>
            <a:noFill/>
          </a:ln>
        </p:spPr>
      </p:pic>
      <p:pic>
        <p:nvPicPr>
          <p:cNvPr id="209" name="Google Shape;209;p25"/>
          <p:cNvPicPr preferRelativeResize="0"/>
          <p:nvPr/>
        </p:nvPicPr>
        <p:blipFill rotWithShape="1">
          <a:blip r:embed="rId4">
            <a:alphaModFix/>
          </a:blip>
          <a:srcRect l="4571" t="6052" b="20042"/>
          <a:stretch/>
        </p:blipFill>
        <p:spPr>
          <a:xfrm>
            <a:off x="0" y="1878175"/>
            <a:ext cx="4759598" cy="2076926"/>
          </a:xfrm>
          <a:prstGeom prst="rect">
            <a:avLst/>
          </a:prstGeom>
          <a:noFill/>
          <a:ln>
            <a:noFill/>
          </a:ln>
        </p:spPr>
      </p:pic>
      <p:sp>
        <p:nvSpPr>
          <p:cNvPr id="210" name="Google Shape;210;p25"/>
          <p:cNvSpPr/>
          <p:nvPr/>
        </p:nvSpPr>
        <p:spPr>
          <a:xfrm>
            <a:off x="4318375" y="1747925"/>
            <a:ext cx="384000" cy="33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 Timeline</a:t>
            </a:r>
            <a:endParaRPr>
              <a:latin typeface="Avenir"/>
              <a:ea typeface="Avenir"/>
              <a:cs typeface="Avenir"/>
              <a:sym typeface="Avenir"/>
            </a:endParaRPr>
          </a:p>
        </p:txBody>
      </p:sp>
      <p:sp>
        <p:nvSpPr>
          <p:cNvPr id="216" name="Google Shape;216;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Timeline allows to select and explore specific temporal intervals as well as keep an overview </a:t>
            </a:r>
            <a:endParaRPr>
              <a:solidFill>
                <a:schemeClr val="dk1"/>
              </a:solidFill>
              <a:latin typeface="Avenir"/>
              <a:ea typeface="Avenir"/>
              <a:cs typeface="Avenir"/>
              <a:sym typeface="Avenir"/>
            </a:endParaRPr>
          </a:p>
          <a:p>
            <a:pPr marL="0" lvl="0" indent="0" algn="l" rtl="0">
              <a:spcBef>
                <a:spcPts val="1200"/>
              </a:spcBef>
              <a:spcAft>
                <a:spcPts val="1200"/>
              </a:spcAft>
              <a:buNone/>
            </a:pPr>
            <a:endParaRPr>
              <a:solidFill>
                <a:schemeClr val="dk1"/>
              </a:solidFill>
              <a:latin typeface="Avenir"/>
              <a:ea typeface="Avenir"/>
              <a:cs typeface="Avenir"/>
              <a:sym typeface="Avenir"/>
            </a:endParaRPr>
          </a:p>
        </p:txBody>
      </p:sp>
      <p:sp>
        <p:nvSpPr>
          <p:cNvPr id="217" name="Google Shape;21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
        <p:nvSpPr>
          <p:cNvPr id="218" name="Google Shape;218;p26"/>
          <p:cNvSpPr/>
          <p:nvPr/>
        </p:nvSpPr>
        <p:spPr>
          <a:xfrm>
            <a:off x="80488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T3</a:t>
            </a:r>
            <a:endParaRPr sz="2000" b="1">
              <a:solidFill>
                <a:srgbClr val="D9D9D9"/>
              </a:solidFill>
              <a:latin typeface="Consolas"/>
              <a:ea typeface="Consolas"/>
              <a:cs typeface="Consolas"/>
              <a:sym typeface="Consolas"/>
            </a:endParaRPr>
          </a:p>
        </p:txBody>
      </p:sp>
      <p:sp>
        <p:nvSpPr>
          <p:cNvPr id="219" name="Google Shape;219;p26"/>
          <p:cNvSpPr/>
          <p:nvPr/>
        </p:nvSpPr>
        <p:spPr>
          <a:xfrm>
            <a:off x="731382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T2</a:t>
            </a:r>
            <a:endParaRPr sz="2000" b="1">
              <a:latin typeface="Consolas"/>
              <a:ea typeface="Consolas"/>
              <a:cs typeface="Consolas"/>
              <a:sym typeface="Consolas"/>
            </a:endParaRPr>
          </a:p>
        </p:txBody>
      </p:sp>
      <p:sp>
        <p:nvSpPr>
          <p:cNvPr id="220" name="Google Shape;220;p26"/>
          <p:cNvSpPr/>
          <p:nvPr/>
        </p:nvSpPr>
        <p:spPr>
          <a:xfrm>
            <a:off x="657877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T1</a:t>
            </a:r>
            <a:endParaRPr sz="2000" b="1">
              <a:latin typeface="Consolas"/>
              <a:ea typeface="Consolas"/>
              <a:cs typeface="Consolas"/>
              <a:sym typeface="Consolas"/>
            </a:endParaRPr>
          </a:p>
        </p:txBody>
      </p:sp>
      <p:pic>
        <p:nvPicPr>
          <p:cNvPr id="221" name="Google Shape;221;p26"/>
          <p:cNvPicPr preferRelativeResize="0"/>
          <p:nvPr/>
        </p:nvPicPr>
        <p:blipFill rotWithShape="1">
          <a:blip r:embed="rId3">
            <a:alphaModFix/>
          </a:blip>
          <a:srcRect t="80251"/>
          <a:stretch/>
        </p:blipFill>
        <p:spPr>
          <a:xfrm>
            <a:off x="4224" y="2063863"/>
            <a:ext cx="9135552" cy="1015775"/>
          </a:xfrm>
          <a:prstGeom prst="rect">
            <a:avLst/>
          </a:prstGeom>
          <a:noFill/>
          <a:ln>
            <a:noFill/>
          </a:ln>
        </p:spPr>
      </p:pic>
      <p:sp>
        <p:nvSpPr>
          <p:cNvPr id="222" name="Google Shape;222;p26"/>
          <p:cNvSpPr txBox="1"/>
          <p:nvPr/>
        </p:nvSpPr>
        <p:spPr>
          <a:xfrm>
            <a:off x="177900" y="4384907"/>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Number of Node Events</a:t>
            </a:r>
            <a:endParaRPr>
              <a:latin typeface="Avenir"/>
              <a:ea typeface="Avenir"/>
              <a:cs typeface="Avenir"/>
              <a:sym typeface="Avenir"/>
            </a:endParaRPr>
          </a:p>
        </p:txBody>
      </p:sp>
      <p:sp>
        <p:nvSpPr>
          <p:cNvPr id="223" name="Google Shape;223;p26"/>
          <p:cNvSpPr txBox="1"/>
          <p:nvPr/>
        </p:nvSpPr>
        <p:spPr>
          <a:xfrm>
            <a:off x="1061550" y="3543563"/>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Number of Edge Events</a:t>
            </a:r>
            <a:endParaRPr>
              <a:latin typeface="Avenir"/>
              <a:ea typeface="Avenir"/>
              <a:cs typeface="Avenir"/>
              <a:sym typeface="Avenir"/>
            </a:endParaRPr>
          </a:p>
        </p:txBody>
      </p:sp>
      <p:sp>
        <p:nvSpPr>
          <p:cNvPr id="224" name="Google Shape;224;p26"/>
          <p:cNvSpPr txBox="1"/>
          <p:nvPr/>
        </p:nvSpPr>
        <p:spPr>
          <a:xfrm>
            <a:off x="4019725" y="3651225"/>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Time Windows of Interest</a:t>
            </a:r>
            <a:endParaRPr>
              <a:latin typeface="Avenir"/>
              <a:ea typeface="Avenir"/>
              <a:cs typeface="Avenir"/>
              <a:sym typeface="Avenir"/>
            </a:endParaRPr>
          </a:p>
        </p:txBody>
      </p:sp>
      <p:cxnSp>
        <p:nvCxnSpPr>
          <p:cNvPr id="225" name="Google Shape;225;p26"/>
          <p:cNvCxnSpPr/>
          <p:nvPr/>
        </p:nvCxnSpPr>
        <p:spPr>
          <a:xfrm rot="10800000">
            <a:off x="457425" y="2952050"/>
            <a:ext cx="79200" cy="1327500"/>
          </a:xfrm>
          <a:prstGeom prst="straightConnector1">
            <a:avLst/>
          </a:prstGeom>
          <a:noFill/>
          <a:ln w="38100" cap="flat" cmpd="sng">
            <a:solidFill>
              <a:srgbClr val="EF8D8C"/>
            </a:solidFill>
            <a:prstDash val="dash"/>
            <a:round/>
            <a:headEnd type="none" w="med" len="med"/>
            <a:tailEnd type="triangle" w="med" len="med"/>
          </a:ln>
        </p:spPr>
      </p:cxnSp>
      <p:cxnSp>
        <p:nvCxnSpPr>
          <p:cNvPr id="226" name="Google Shape;226;p26"/>
          <p:cNvCxnSpPr/>
          <p:nvPr/>
        </p:nvCxnSpPr>
        <p:spPr>
          <a:xfrm rot="10800000">
            <a:off x="1820100" y="2678175"/>
            <a:ext cx="51900" cy="726300"/>
          </a:xfrm>
          <a:prstGeom prst="straightConnector1">
            <a:avLst/>
          </a:prstGeom>
          <a:noFill/>
          <a:ln w="38100" cap="flat" cmpd="sng">
            <a:solidFill>
              <a:srgbClr val="BAADFF"/>
            </a:solidFill>
            <a:prstDash val="dash"/>
            <a:round/>
            <a:headEnd type="none" w="med" len="med"/>
            <a:tailEnd type="triangle" w="med" len="med"/>
          </a:ln>
        </p:spPr>
      </p:cxnSp>
      <p:cxnSp>
        <p:nvCxnSpPr>
          <p:cNvPr id="227" name="Google Shape;227;p26"/>
          <p:cNvCxnSpPr/>
          <p:nvPr/>
        </p:nvCxnSpPr>
        <p:spPr>
          <a:xfrm rot="10800000">
            <a:off x="2846125" y="2949825"/>
            <a:ext cx="1824000" cy="640800"/>
          </a:xfrm>
          <a:prstGeom prst="straightConnector1">
            <a:avLst/>
          </a:prstGeom>
          <a:noFill/>
          <a:ln w="38100" cap="flat" cmpd="sng">
            <a:solidFill>
              <a:srgbClr val="F9CB9C"/>
            </a:solidFill>
            <a:prstDash val="dash"/>
            <a:round/>
            <a:headEnd type="none" w="med" len="med"/>
            <a:tailEnd type="triangle" w="med" len="med"/>
          </a:ln>
        </p:spPr>
      </p:cxnSp>
      <p:cxnSp>
        <p:nvCxnSpPr>
          <p:cNvPr id="228" name="Google Shape;228;p26"/>
          <p:cNvCxnSpPr/>
          <p:nvPr/>
        </p:nvCxnSpPr>
        <p:spPr>
          <a:xfrm>
            <a:off x="98925" y="3233875"/>
            <a:ext cx="8955600" cy="15000"/>
          </a:xfrm>
          <a:prstGeom prst="straightConnector1">
            <a:avLst/>
          </a:prstGeom>
          <a:noFill/>
          <a:ln w="28575" cap="flat" cmpd="sng">
            <a:solidFill>
              <a:schemeClr val="dk2"/>
            </a:solidFill>
            <a:prstDash val="dash"/>
            <a:round/>
            <a:headEnd type="none" w="med" len="med"/>
            <a:tailEnd type="triangle" w="med" len="med"/>
          </a:ln>
        </p:spPr>
      </p:cxnSp>
      <p:cxnSp>
        <p:nvCxnSpPr>
          <p:cNvPr id="229" name="Google Shape;229;p26"/>
          <p:cNvCxnSpPr/>
          <p:nvPr/>
        </p:nvCxnSpPr>
        <p:spPr>
          <a:xfrm rot="10800000">
            <a:off x="3757900" y="2897775"/>
            <a:ext cx="926100" cy="712500"/>
          </a:xfrm>
          <a:prstGeom prst="straightConnector1">
            <a:avLst/>
          </a:prstGeom>
          <a:noFill/>
          <a:ln w="38100" cap="flat" cmpd="sng">
            <a:solidFill>
              <a:srgbClr val="F9CB9C"/>
            </a:solidFill>
            <a:prstDash val="dash"/>
            <a:round/>
            <a:headEnd type="none" w="med" len="med"/>
            <a:tailEnd type="triangle" w="med" len="med"/>
          </a:ln>
        </p:spPr>
      </p:cxnSp>
      <p:cxnSp>
        <p:nvCxnSpPr>
          <p:cNvPr id="230" name="Google Shape;230;p26"/>
          <p:cNvCxnSpPr/>
          <p:nvPr/>
        </p:nvCxnSpPr>
        <p:spPr>
          <a:xfrm rot="10800000" flipH="1">
            <a:off x="4699000" y="2840100"/>
            <a:ext cx="2511000" cy="756300"/>
          </a:xfrm>
          <a:prstGeom prst="straightConnector1">
            <a:avLst/>
          </a:prstGeom>
          <a:noFill/>
          <a:ln w="38100" cap="flat" cmpd="sng">
            <a:solidFill>
              <a:srgbClr val="F9CB9C"/>
            </a:solidFill>
            <a:prstDash val="dash"/>
            <a:round/>
            <a:headEnd type="none" w="med" len="med"/>
            <a:tailEnd type="triangle" w="med" len="med"/>
          </a:ln>
        </p:spPr>
      </p:cxnSp>
      <p:cxnSp>
        <p:nvCxnSpPr>
          <p:cNvPr id="231" name="Google Shape;231;p26"/>
          <p:cNvCxnSpPr/>
          <p:nvPr/>
        </p:nvCxnSpPr>
        <p:spPr>
          <a:xfrm rot="10800000" flipH="1">
            <a:off x="4670125" y="2730475"/>
            <a:ext cx="3279000" cy="854400"/>
          </a:xfrm>
          <a:prstGeom prst="straightConnector1">
            <a:avLst/>
          </a:prstGeom>
          <a:noFill/>
          <a:ln w="38100" cap="flat" cmpd="sng">
            <a:solidFill>
              <a:srgbClr val="F9CB9C"/>
            </a:solidFill>
            <a:prstDash val="dash"/>
            <a:round/>
            <a:headEnd type="none" w="med" len="med"/>
            <a:tailEnd type="triangle" w="med" len="med"/>
          </a:ln>
        </p:spPr>
      </p:cxnSp>
      <p:sp>
        <p:nvSpPr>
          <p:cNvPr id="232" name="Google Shape;232;p26"/>
          <p:cNvSpPr/>
          <p:nvPr/>
        </p:nvSpPr>
        <p:spPr>
          <a:xfrm>
            <a:off x="1094200" y="3543306"/>
            <a:ext cx="2007300" cy="393600"/>
          </a:xfrm>
          <a:prstGeom prst="rect">
            <a:avLst/>
          </a:prstGeom>
          <a:noFill/>
          <a:ln w="38100" cap="flat" cmpd="sng">
            <a:solidFill>
              <a:srgbClr val="BAADFF"/>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247150" y="4381505"/>
            <a:ext cx="2007300" cy="393600"/>
          </a:xfrm>
          <a:prstGeom prst="rect">
            <a:avLst/>
          </a:prstGeom>
          <a:noFill/>
          <a:ln w="38100"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4083975" y="3657825"/>
            <a:ext cx="2127300" cy="393600"/>
          </a:xfrm>
          <a:prstGeom prst="rect">
            <a:avLst/>
          </a:prstGeom>
          <a:noFill/>
          <a:ln w="38100" cap="flat" cmpd="sng">
            <a:solidFill>
              <a:srgbClr val="F9CB9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txBox="1"/>
          <p:nvPr/>
        </p:nvSpPr>
        <p:spPr>
          <a:xfrm>
            <a:off x="6688056" y="3227077"/>
            <a:ext cx="28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Time = milliseconds since epoch</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pic>
        <p:nvPicPr>
          <p:cNvPr id="240" name="Google Shape;240;p27"/>
          <p:cNvPicPr preferRelativeResize="0"/>
          <p:nvPr/>
        </p:nvPicPr>
        <p:blipFill rotWithShape="1">
          <a:blip r:embed="rId3">
            <a:alphaModFix/>
          </a:blip>
          <a:srcRect r="4516" b="40954"/>
          <a:stretch/>
        </p:blipFill>
        <p:spPr>
          <a:xfrm>
            <a:off x="263238" y="2087400"/>
            <a:ext cx="8617524" cy="3037051"/>
          </a:xfrm>
          <a:prstGeom prst="rect">
            <a:avLst/>
          </a:prstGeom>
          <a:noFill/>
          <a:ln>
            <a:noFill/>
          </a:ln>
        </p:spPr>
      </p:pic>
      <p:sp>
        <p:nvSpPr>
          <p:cNvPr id="241" name="Google Shape;24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 Guidance (1)</a:t>
            </a:r>
            <a:endParaRPr>
              <a:latin typeface="Avenir"/>
              <a:ea typeface="Avenir"/>
              <a:cs typeface="Avenir"/>
              <a:sym typeface="Avenir"/>
            </a:endParaRPr>
          </a:p>
        </p:txBody>
      </p:sp>
      <p:sp>
        <p:nvSpPr>
          <p:cNvPr id="242" name="Google Shape;242;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Avenir"/>
                <a:ea typeface="Avenir"/>
                <a:cs typeface="Avenir"/>
                <a:sym typeface="Avenir"/>
              </a:rPr>
              <a:t>Guidance to </a:t>
            </a:r>
            <a:endParaRPr>
              <a:solidFill>
                <a:schemeClr val="dk1"/>
              </a:solidFill>
              <a:latin typeface="Avenir"/>
              <a:ea typeface="Avenir"/>
              <a:cs typeface="Avenir"/>
              <a:sym typeface="Avenir"/>
            </a:endParaRPr>
          </a:p>
          <a:p>
            <a:pPr marL="0" lvl="0" indent="0" algn="l" rtl="0">
              <a:spcBef>
                <a:spcPts val="1200"/>
              </a:spcBef>
              <a:spcAft>
                <a:spcPts val="1200"/>
              </a:spcAft>
              <a:buNone/>
            </a:pPr>
            <a:r>
              <a:rPr lang="en">
                <a:solidFill>
                  <a:schemeClr val="dk1"/>
                </a:solidFill>
                <a:latin typeface="Avenir"/>
                <a:ea typeface="Avenir"/>
                <a:cs typeface="Avenir"/>
                <a:sym typeface="Avenir"/>
              </a:rPr>
              <a:t>Side Panel shows a list of nodes ordered according to their mobility - bar charts</a:t>
            </a:r>
            <a:endParaRPr>
              <a:solidFill>
                <a:schemeClr val="dk1"/>
              </a:solidFill>
              <a:latin typeface="Avenir"/>
              <a:ea typeface="Avenir"/>
              <a:cs typeface="Avenir"/>
              <a:sym typeface="Avenir"/>
            </a:endParaRPr>
          </a:p>
        </p:txBody>
      </p:sp>
      <p:sp>
        <p:nvSpPr>
          <p:cNvPr id="243" name="Google Shape;24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
        <p:nvSpPr>
          <p:cNvPr id="244" name="Google Shape;244;p27"/>
          <p:cNvSpPr/>
          <p:nvPr/>
        </p:nvSpPr>
        <p:spPr>
          <a:xfrm>
            <a:off x="80488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T3</a:t>
            </a:r>
            <a:endParaRPr sz="2000" b="1">
              <a:latin typeface="Consolas"/>
              <a:ea typeface="Consolas"/>
              <a:cs typeface="Consolas"/>
              <a:sym typeface="Consolas"/>
            </a:endParaRPr>
          </a:p>
        </p:txBody>
      </p:sp>
      <p:sp>
        <p:nvSpPr>
          <p:cNvPr id="245" name="Google Shape;245;p27"/>
          <p:cNvSpPr/>
          <p:nvPr/>
        </p:nvSpPr>
        <p:spPr>
          <a:xfrm>
            <a:off x="731382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T2</a:t>
            </a:r>
            <a:endParaRPr sz="2000" b="1">
              <a:latin typeface="Consolas"/>
              <a:ea typeface="Consolas"/>
              <a:cs typeface="Consolas"/>
              <a:sym typeface="Consolas"/>
            </a:endParaRPr>
          </a:p>
        </p:txBody>
      </p:sp>
      <p:sp>
        <p:nvSpPr>
          <p:cNvPr id="246" name="Google Shape;246;p27"/>
          <p:cNvSpPr/>
          <p:nvPr/>
        </p:nvSpPr>
        <p:spPr>
          <a:xfrm>
            <a:off x="65787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T1</a:t>
            </a:r>
            <a:endParaRPr sz="2000" b="1">
              <a:latin typeface="Consolas"/>
              <a:ea typeface="Consolas"/>
              <a:cs typeface="Consolas"/>
              <a:sym typeface="Consolas"/>
            </a:endParaRPr>
          </a:p>
        </p:txBody>
      </p:sp>
      <p:sp>
        <p:nvSpPr>
          <p:cNvPr id="247" name="Google Shape;247;p27"/>
          <p:cNvSpPr/>
          <p:nvPr/>
        </p:nvSpPr>
        <p:spPr>
          <a:xfrm>
            <a:off x="7038075" y="2168475"/>
            <a:ext cx="1986000" cy="2008800"/>
          </a:xfrm>
          <a:prstGeom prst="rect">
            <a:avLst/>
          </a:prstGeom>
          <a:noFill/>
          <a:ln w="28575" cap="flat" cmpd="sng">
            <a:solidFill>
              <a:srgbClr val="3C78D8"/>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27"/>
          <p:cNvSpPr txBox="1"/>
          <p:nvPr/>
        </p:nvSpPr>
        <p:spPr>
          <a:xfrm>
            <a:off x="0" y="4785742"/>
            <a:ext cx="831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highlight>
                  <a:schemeClr val="lt1"/>
                </a:highlight>
                <a:latin typeface="Avenir"/>
                <a:ea typeface="Avenir"/>
                <a:cs typeface="Avenir"/>
                <a:sym typeface="Avenir"/>
              </a:rPr>
              <a:t>[1] Ceneda et al. “Characterizing guidance in visual analytics” IEEE TVCG (2016), 10.1109/TVCG.2016.2598468</a:t>
            </a:r>
            <a:endParaRPr sz="1000">
              <a:solidFill>
                <a:schemeClr val="dk1"/>
              </a:solidFill>
              <a:highlight>
                <a:schemeClr val="lt1"/>
              </a:highlight>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latin typeface="Consolas"/>
                <a:ea typeface="Consolas"/>
                <a:cs typeface="Consolas"/>
                <a:sym typeface="Consolas"/>
              </a:rPr>
              <a:t>TimeLighting</a:t>
            </a:r>
            <a:r>
              <a:rPr lang="en">
                <a:latin typeface="Avenir"/>
                <a:ea typeface="Avenir"/>
                <a:cs typeface="Avenir"/>
                <a:sym typeface="Avenir"/>
              </a:rPr>
              <a:t>: Guidance (2)</a:t>
            </a:r>
            <a:endParaRPr>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sp>
        <p:nvSpPr>
          <p:cNvPr id="254" name="Google Shape;25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n">
                <a:solidFill>
                  <a:schemeClr val="dk1"/>
                </a:solidFill>
                <a:latin typeface="Avenir"/>
                <a:ea typeface="Avenir"/>
                <a:cs typeface="Avenir"/>
                <a:sym typeface="Avenir"/>
              </a:rPr>
              <a:t>Timeline provides guidance - suggests specific time intervals for further inspection. </a:t>
            </a:r>
            <a:endParaRPr>
              <a:solidFill>
                <a:schemeClr val="dk1"/>
              </a:solidFill>
              <a:latin typeface="Avenir"/>
              <a:ea typeface="Avenir"/>
              <a:cs typeface="Avenir"/>
              <a:sym typeface="Avenir"/>
            </a:endParaRPr>
          </a:p>
        </p:txBody>
      </p:sp>
      <p:sp>
        <p:nvSpPr>
          <p:cNvPr id="255" name="Google Shape;25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
        <p:nvSpPr>
          <p:cNvPr id="256" name="Google Shape;256;p28"/>
          <p:cNvSpPr/>
          <p:nvPr/>
        </p:nvSpPr>
        <p:spPr>
          <a:xfrm>
            <a:off x="8048875" y="495275"/>
            <a:ext cx="472200" cy="472200"/>
          </a:xfrm>
          <a:prstGeom prst="rect">
            <a:avLst/>
          </a:prstGeom>
          <a:solidFill>
            <a:srgbClr val="F3F3F3"/>
          </a:solidFill>
          <a:ln w="28575" cap="flat" cmpd="sng">
            <a:solidFill>
              <a:srgbClr val="EFEFEF"/>
            </a:solidFill>
            <a:prstDash val="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2000" b="1">
                <a:solidFill>
                  <a:srgbClr val="D9D9D9"/>
                </a:solidFill>
                <a:latin typeface="Consolas"/>
                <a:ea typeface="Consolas"/>
                <a:cs typeface="Consolas"/>
                <a:sym typeface="Consolas"/>
              </a:rPr>
              <a:t>T3</a:t>
            </a:r>
            <a:endParaRPr sz="2000" b="1">
              <a:solidFill>
                <a:srgbClr val="D9D9D9"/>
              </a:solidFill>
              <a:latin typeface="Consolas"/>
              <a:ea typeface="Consolas"/>
              <a:cs typeface="Consolas"/>
              <a:sym typeface="Consolas"/>
            </a:endParaRPr>
          </a:p>
        </p:txBody>
      </p:sp>
      <p:sp>
        <p:nvSpPr>
          <p:cNvPr id="257" name="Google Shape;257;p28"/>
          <p:cNvSpPr/>
          <p:nvPr/>
        </p:nvSpPr>
        <p:spPr>
          <a:xfrm>
            <a:off x="731382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T2</a:t>
            </a:r>
            <a:endParaRPr sz="2000" b="1">
              <a:latin typeface="Consolas"/>
              <a:ea typeface="Consolas"/>
              <a:cs typeface="Consolas"/>
              <a:sym typeface="Consolas"/>
            </a:endParaRPr>
          </a:p>
        </p:txBody>
      </p:sp>
      <p:pic>
        <p:nvPicPr>
          <p:cNvPr id="258" name="Google Shape;258;p28"/>
          <p:cNvPicPr preferRelativeResize="0"/>
          <p:nvPr/>
        </p:nvPicPr>
        <p:blipFill rotWithShape="1">
          <a:blip r:embed="rId3">
            <a:alphaModFix/>
          </a:blip>
          <a:srcRect l="8983" t="14502" b="29419"/>
          <a:stretch/>
        </p:blipFill>
        <p:spPr>
          <a:xfrm>
            <a:off x="972239" y="1805850"/>
            <a:ext cx="6835056" cy="2371038"/>
          </a:xfrm>
          <a:prstGeom prst="rect">
            <a:avLst/>
          </a:prstGeom>
          <a:noFill/>
          <a:ln>
            <a:noFill/>
          </a:ln>
        </p:spPr>
      </p:pic>
      <p:sp>
        <p:nvSpPr>
          <p:cNvPr id="259" name="Google Shape;259;p28"/>
          <p:cNvSpPr/>
          <p:nvPr/>
        </p:nvSpPr>
        <p:spPr>
          <a:xfrm>
            <a:off x="6578775" y="495275"/>
            <a:ext cx="472200" cy="472200"/>
          </a:xfrm>
          <a:prstGeom prst="rect">
            <a:avLst/>
          </a:prstGeom>
          <a:solidFill>
            <a:schemeClr val="lt2"/>
          </a:solid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Consolas"/>
                <a:ea typeface="Consolas"/>
                <a:cs typeface="Consolas"/>
                <a:sym typeface="Consolas"/>
              </a:rPr>
              <a:t>T1</a:t>
            </a:r>
            <a:endParaRPr sz="2000" b="1">
              <a:latin typeface="Consolas"/>
              <a:ea typeface="Consolas"/>
              <a:cs typeface="Consolas"/>
              <a:sym typeface="Consolas"/>
            </a:endParaRPr>
          </a:p>
        </p:txBody>
      </p:sp>
      <p:pic>
        <p:nvPicPr>
          <p:cNvPr id="260" name="Google Shape;260;p28"/>
          <p:cNvPicPr preferRelativeResize="0"/>
          <p:nvPr/>
        </p:nvPicPr>
        <p:blipFill rotWithShape="1">
          <a:blip r:embed="rId3">
            <a:alphaModFix/>
          </a:blip>
          <a:srcRect l="8983" t="80193"/>
          <a:stretch/>
        </p:blipFill>
        <p:spPr>
          <a:xfrm>
            <a:off x="481101" y="4168428"/>
            <a:ext cx="7821202" cy="958282"/>
          </a:xfrm>
          <a:prstGeom prst="rect">
            <a:avLst/>
          </a:prstGeom>
          <a:noFill/>
          <a:ln>
            <a:noFill/>
          </a:ln>
        </p:spPr>
      </p:pic>
      <p:sp>
        <p:nvSpPr>
          <p:cNvPr id="261" name="Google Shape;261;p28"/>
          <p:cNvSpPr txBox="1"/>
          <p:nvPr/>
        </p:nvSpPr>
        <p:spPr>
          <a:xfrm>
            <a:off x="435994" y="2443200"/>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Time Windows of Interest</a:t>
            </a:r>
            <a:endParaRPr>
              <a:latin typeface="Avenir"/>
              <a:ea typeface="Avenir"/>
              <a:cs typeface="Avenir"/>
              <a:sym typeface="Avenir"/>
            </a:endParaRPr>
          </a:p>
        </p:txBody>
      </p:sp>
      <p:cxnSp>
        <p:nvCxnSpPr>
          <p:cNvPr id="262" name="Google Shape;262;p28"/>
          <p:cNvCxnSpPr>
            <a:stCxn id="263" idx="2"/>
          </p:cNvCxnSpPr>
          <p:nvPr/>
        </p:nvCxnSpPr>
        <p:spPr>
          <a:xfrm>
            <a:off x="1544750" y="2840100"/>
            <a:ext cx="1209600" cy="1359900"/>
          </a:xfrm>
          <a:prstGeom prst="straightConnector1">
            <a:avLst/>
          </a:prstGeom>
          <a:noFill/>
          <a:ln w="38100" cap="flat" cmpd="sng">
            <a:solidFill>
              <a:srgbClr val="F9CB9C"/>
            </a:solidFill>
            <a:prstDash val="dash"/>
            <a:round/>
            <a:headEnd type="none" w="med" len="med"/>
            <a:tailEnd type="triangle" w="med" len="med"/>
          </a:ln>
        </p:spPr>
      </p:cxnSp>
      <p:cxnSp>
        <p:nvCxnSpPr>
          <p:cNvPr id="264" name="Google Shape;264;p28"/>
          <p:cNvCxnSpPr>
            <a:stCxn id="263" idx="2"/>
          </p:cNvCxnSpPr>
          <p:nvPr/>
        </p:nvCxnSpPr>
        <p:spPr>
          <a:xfrm flipH="1">
            <a:off x="1088150" y="2840100"/>
            <a:ext cx="456600" cy="1352400"/>
          </a:xfrm>
          <a:prstGeom prst="straightConnector1">
            <a:avLst/>
          </a:prstGeom>
          <a:noFill/>
          <a:ln w="38100" cap="flat" cmpd="sng">
            <a:solidFill>
              <a:srgbClr val="F9CB9C"/>
            </a:solidFill>
            <a:prstDash val="dash"/>
            <a:round/>
            <a:headEnd type="none" w="med" len="med"/>
            <a:tailEnd type="triangle" w="med" len="med"/>
          </a:ln>
        </p:spPr>
      </p:cxnSp>
      <p:cxnSp>
        <p:nvCxnSpPr>
          <p:cNvPr id="265" name="Google Shape;265;p28"/>
          <p:cNvCxnSpPr>
            <a:endCxn id="263" idx="2"/>
          </p:cNvCxnSpPr>
          <p:nvPr/>
        </p:nvCxnSpPr>
        <p:spPr>
          <a:xfrm rot="10800000">
            <a:off x="1544750" y="2840100"/>
            <a:ext cx="578100" cy="1382700"/>
          </a:xfrm>
          <a:prstGeom prst="straightConnector1">
            <a:avLst/>
          </a:prstGeom>
          <a:noFill/>
          <a:ln w="38100" cap="flat" cmpd="sng">
            <a:solidFill>
              <a:srgbClr val="F9CB9C"/>
            </a:solidFill>
            <a:prstDash val="dash"/>
            <a:round/>
            <a:headEnd type="triangle" w="med" len="med"/>
            <a:tailEnd type="none" w="med" len="med"/>
          </a:ln>
        </p:spPr>
      </p:cxnSp>
      <p:sp>
        <p:nvSpPr>
          <p:cNvPr id="263" name="Google Shape;263;p28"/>
          <p:cNvSpPr/>
          <p:nvPr/>
        </p:nvSpPr>
        <p:spPr>
          <a:xfrm>
            <a:off x="481100" y="2446500"/>
            <a:ext cx="2127300" cy="393600"/>
          </a:xfrm>
          <a:prstGeom prst="rect">
            <a:avLst/>
          </a:prstGeom>
          <a:noFill/>
          <a:ln w="38100" cap="flat" cmpd="sng">
            <a:solidFill>
              <a:srgbClr val="F9CB9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8"/>
          <p:cNvSpPr/>
          <p:nvPr/>
        </p:nvSpPr>
        <p:spPr>
          <a:xfrm>
            <a:off x="534600" y="4168425"/>
            <a:ext cx="3619800" cy="895200"/>
          </a:xfrm>
          <a:prstGeom prst="rect">
            <a:avLst/>
          </a:prstGeom>
          <a:noFill/>
          <a:ln w="38100" cap="flat" cmpd="sng">
            <a:solidFill>
              <a:srgbClr val="F9CB9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pic>
        <p:nvPicPr>
          <p:cNvPr id="271" name="Google Shape;271;p29"/>
          <p:cNvPicPr preferRelativeResize="0"/>
          <p:nvPr/>
        </p:nvPicPr>
        <p:blipFill>
          <a:blip r:embed="rId3">
            <a:alphaModFix/>
          </a:blip>
          <a:stretch>
            <a:fillRect/>
          </a:stretch>
        </p:blipFill>
        <p:spPr>
          <a:xfrm>
            <a:off x="3852" y="0"/>
            <a:ext cx="9135514" cy="5143501"/>
          </a:xfrm>
          <a:prstGeom prst="rect">
            <a:avLst/>
          </a:prstGeom>
          <a:noFill/>
          <a:ln>
            <a:noFill/>
          </a:ln>
        </p:spPr>
      </p:pic>
      <p:sp>
        <p:nvSpPr>
          <p:cNvPr id="272" name="Google Shape;27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Use Case</a:t>
            </a:r>
            <a:endParaRPr>
              <a:latin typeface="Avenir"/>
              <a:ea typeface="Avenir"/>
              <a:cs typeface="Avenir"/>
              <a:sym typeface="Avenir"/>
            </a:endParaRPr>
          </a:p>
        </p:txBody>
      </p:sp>
      <p:sp>
        <p:nvSpPr>
          <p:cNvPr id="273" name="Google Shape;27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
        <p:nvSpPr>
          <p:cNvPr id="274" name="Google Shape;274;p29"/>
          <p:cNvSpPr txBox="1"/>
          <p:nvPr/>
        </p:nvSpPr>
        <p:spPr>
          <a:xfrm>
            <a:off x="115450" y="2495550"/>
            <a:ext cx="3861000" cy="2385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a:solidFill>
                  <a:schemeClr val="dk1"/>
                </a:solidFill>
                <a:highlight>
                  <a:schemeClr val="lt1"/>
                </a:highlight>
                <a:latin typeface="Avenir"/>
                <a:ea typeface="Avenir"/>
                <a:cs typeface="Avenir"/>
                <a:sym typeface="Avenir"/>
              </a:rPr>
              <a:t>Rugby competition (2014-2015)</a:t>
            </a:r>
            <a:endParaRPr sz="1800">
              <a:solidFill>
                <a:schemeClr val="dk1"/>
              </a:solidFill>
              <a:highlight>
                <a:schemeClr val="lt1"/>
              </a:highlight>
              <a:latin typeface="Avenir"/>
              <a:ea typeface="Avenir"/>
              <a:cs typeface="Avenir"/>
              <a:sym typeface="Avenir"/>
            </a:endParaRPr>
          </a:p>
          <a:p>
            <a:pPr marL="0" lvl="0" indent="0" algn="l" rtl="0">
              <a:lnSpc>
                <a:spcPct val="100000"/>
              </a:lnSpc>
              <a:spcBef>
                <a:spcPts val="600"/>
              </a:spcBef>
              <a:spcAft>
                <a:spcPts val="0"/>
              </a:spcAft>
              <a:buNone/>
            </a:pPr>
            <a:r>
              <a:rPr lang="en" sz="1800">
                <a:solidFill>
                  <a:schemeClr val="dk1"/>
                </a:solidFill>
                <a:highlight>
                  <a:schemeClr val="lt1"/>
                </a:highlight>
                <a:latin typeface="Avenir"/>
                <a:ea typeface="Avenir"/>
                <a:cs typeface="Avenir"/>
                <a:sym typeface="Avenir"/>
              </a:rPr>
              <a:t>3151 Tweets</a:t>
            </a:r>
            <a:endParaRPr sz="1800">
              <a:solidFill>
                <a:schemeClr val="dk1"/>
              </a:solidFill>
              <a:highlight>
                <a:schemeClr val="lt1"/>
              </a:highlight>
              <a:latin typeface="Avenir"/>
              <a:ea typeface="Avenir"/>
              <a:cs typeface="Avenir"/>
              <a:sym typeface="Avenir"/>
            </a:endParaRPr>
          </a:p>
          <a:p>
            <a:pPr marL="0" lvl="0" indent="0" algn="l" rtl="0">
              <a:lnSpc>
                <a:spcPct val="100000"/>
              </a:lnSpc>
              <a:spcBef>
                <a:spcPts val="600"/>
              </a:spcBef>
              <a:spcAft>
                <a:spcPts val="0"/>
              </a:spcAft>
              <a:buNone/>
            </a:pPr>
            <a:r>
              <a:rPr lang="en" sz="1800">
                <a:solidFill>
                  <a:schemeClr val="dk1"/>
                </a:solidFill>
                <a:highlight>
                  <a:schemeClr val="lt1"/>
                </a:highlight>
                <a:latin typeface="Avenir"/>
                <a:ea typeface="Avenir"/>
                <a:cs typeface="Avenir"/>
                <a:sym typeface="Avenir"/>
              </a:rPr>
              <a:t>12 teams</a:t>
            </a:r>
            <a:endParaRPr sz="1800">
              <a:solidFill>
                <a:schemeClr val="dk1"/>
              </a:solidFill>
              <a:highlight>
                <a:schemeClr val="lt1"/>
              </a:highlight>
              <a:latin typeface="Avenir"/>
              <a:ea typeface="Avenir"/>
              <a:cs typeface="Avenir"/>
              <a:sym typeface="Avenir"/>
            </a:endParaRPr>
          </a:p>
          <a:p>
            <a:pPr marL="0" lvl="0" indent="0" algn="l" rtl="0">
              <a:lnSpc>
                <a:spcPct val="100000"/>
              </a:lnSpc>
              <a:spcBef>
                <a:spcPts val="600"/>
              </a:spcBef>
              <a:spcAft>
                <a:spcPts val="0"/>
              </a:spcAft>
              <a:buNone/>
            </a:pPr>
            <a:r>
              <a:rPr lang="en" u="sng">
                <a:solidFill>
                  <a:schemeClr val="hlink"/>
                </a:solidFill>
                <a:highlight>
                  <a:schemeClr val="lt1"/>
                </a:highlight>
                <a:latin typeface="Avenir"/>
                <a:ea typeface="Avenir"/>
                <a:cs typeface="Avenir"/>
                <a:sym typeface="Avenir"/>
                <a:hlinkClick r:id="rId4"/>
              </a:rPr>
              <a:t>https://rd.pro12rugby.com/</a:t>
            </a:r>
            <a:endParaRPr>
              <a:solidFill>
                <a:schemeClr val="dk1"/>
              </a:solidFill>
              <a:highlight>
                <a:schemeClr val="lt1"/>
              </a:highlight>
              <a:latin typeface="Avenir"/>
              <a:ea typeface="Avenir"/>
              <a:cs typeface="Avenir"/>
              <a:sym typeface="Avenir"/>
            </a:endParaRPr>
          </a:p>
          <a:p>
            <a:pPr marL="0" lvl="0" indent="0" algn="l" rtl="0">
              <a:spcBef>
                <a:spcPts val="600"/>
              </a:spcBef>
              <a:spcAft>
                <a:spcPts val="0"/>
              </a:spcAft>
              <a:buNone/>
            </a:pPr>
            <a:r>
              <a:rPr lang="en" u="sng">
                <a:solidFill>
                  <a:schemeClr val="hlink"/>
                </a:solidFill>
                <a:highlight>
                  <a:schemeClr val="lt1"/>
                </a:highlight>
                <a:latin typeface="Avenir"/>
                <a:ea typeface="Avenir"/>
                <a:cs typeface="Avenir"/>
                <a:sym typeface="Avenir"/>
                <a:hlinkClick r:id="rId5"/>
              </a:rPr>
              <a:t>https://en.wikipedia.org/wiki/2014-15_Pro12</a:t>
            </a:r>
            <a:endParaRPr>
              <a:highlight>
                <a:schemeClr val="lt1"/>
              </a:highlight>
              <a:latin typeface="Avenir"/>
              <a:ea typeface="Avenir"/>
              <a:cs typeface="Avenir"/>
              <a:sym typeface="Avenir"/>
            </a:endParaRPr>
          </a:p>
          <a:p>
            <a:pPr marL="0" lvl="0" indent="0" algn="l" rtl="0">
              <a:lnSpc>
                <a:spcPct val="100000"/>
              </a:lnSpc>
              <a:spcBef>
                <a:spcPts val="0"/>
              </a:spcBef>
              <a:spcAft>
                <a:spcPts val="0"/>
              </a:spcAft>
              <a:buNone/>
            </a:pPr>
            <a:endParaRPr sz="1800">
              <a:solidFill>
                <a:schemeClr val="dk1"/>
              </a:solidFill>
              <a:highlight>
                <a:schemeClr val="lt1"/>
              </a:highlight>
              <a:latin typeface="Avenir"/>
              <a:ea typeface="Avenir"/>
              <a:cs typeface="Avenir"/>
              <a:sym typeface="Avenir"/>
            </a:endParaRPr>
          </a:p>
          <a:p>
            <a:pPr marL="0" lvl="0" indent="0" algn="l" rtl="0">
              <a:lnSpc>
                <a:spcPct val="100000"/>
              </a:lnSpc>
              <a:spcBef>
                <a:spcPts val="600"/>
              </a:spcBef>
              <a:spcAft>
                <a:spcPts val="600"/>
              </a:spcAft>
              <a:buNone/>
            </a:pPr>
            <a:endParaRPr sz="1800">
              <a:solidFill>
                <a:schemeClr val="dk1"/>
              </a:solidFill>
              <a:highlight>
                <a:schemeClr val="lt1"/>
              </a:highlight>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pic>
        <p:nvPicPr>
          <p:cNvPr id="279" name="Google Shape;279;p30"/>
          <p:cNvPicPr preferRelativeResize="0"/>
          <p:nvPr/>
        </p:nvPicPr>
        <p:blipFill>
          <a:blip r:embed="rId3">
            <a:alphaModFix/>
          </a:blip>
          <a:stretch>
            <a:fillRect/>
          </a:stretch>
        </p:blipFill>
        <p:spPr>
          <a:xfrm>
            <a:off x="0" y="0"/>
            <a:ext cx="9144000" cy="5119677"/>
          </a:xfrm>
          <a:prstGeom prst="rect">
            <a:avLst/>
          </a:prstGeom>
          <a:noFill/>
          <a:ln>
            <a:noFill/>
          </a:ln>
        </p:spPr>
      </p:pic>
      <p:sp>
        <p:nvSpPr>
          <p:cNvPr id="280" name="Google Shape;28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281" name="Google Shape;28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
        <p:nvSpPr>
          <p:cNvPr id="282" name="Google Shape;282;p30"/>
          <p:cNvSpPr/>
          <p:nvPr/>
        </p:nvSpPr>
        <p:spPr>
          <a:xfrm>
            <a:off x="7782000" y="0"/>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83" name="Google Shape;283;p30"/>
          <p:cNvCxnSpPr/>
          <p:nvPr/>
        </p:nvCxnSpPr>
        <p:spPr>
          <a:xfrm rot="10800000" flipH="1">
            <a:off x="6855475" y="289150"/>
            <a:ext cx="1126200" cy="882600"/>
          </a:xfrm>
          <a:prstGeom prst="straightConnector1">
            <a:avLst/>
          </a:prstGeom>
          <a:noFill/>
          <a:ln w="28575" cap="flat" cmpd="sng">
            <a:solidFill>
              <a:srgbClr val="EF8D8C"/>
            </a:solidFill>
            <a:prstDash val="dash"/>
            <a:round/>
            <a:headEnd type="none" w="med" len="med"/>
            <a:tailEnd type="triangle" w="med" len="med"/>
          </a:ln>
        </p:spPr>
      </p:cxnSp>
      <p:sp>
        <p:nvSpPr>
          <p:cNvPr id="284" name="Google Shape;284;p30"/>
          <p:cNvSpPr txBox="1"/>
          <p:nvPr/>
        </p:nvSpPr>
        <p:spPr>
          <a:xfrm>
            <a:off x="5653263" y="1118376"/>
            <a:ext cx="136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Click sidebar</a:t>
            </a:r>
            <a:endParaRPr>
              <a:highlight>
                <a:schemeClr val="lt1"/>
              </a:highlight>
            </a:endParaRPr>
          </a:p>
        </p:txBody>
      </p:sp>
      <p:sp>
        <p:nvSpPr>
          <p:cNvPr id="285" name="Google Shape;285;p30"/>
          <p:cNvSpPr/>
          <p:nvPr/>
        </p:nvSpPr>
        <p:spPr>
          <a:xfrm>
            <a:off x="5554350" y="1171750"/>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9"/>
        <p:cNvGrpSpPr/>
        <p:nvPr/>
      </p:nvGrpSpPr>
      <p:grpSpPr>
        <a:xfrm>
          <a:off x="0" y="0"/>
          <a:ext cx="0" cy="0"/>
          <a:chOff x="0" y="0"/>
          <a:chExt cx="0" cy="0"/>
        </a:xfrm>
      </p:grpSpPr>
      <p:pic>
        <p:nvPicPr>
          <p:cNvPr id="290" name="Google Shape;290;p31"/>
          <p:cNvPicPr preferRelativeResize="0"/>
          <p:nvPr/>
        </p:nvPicPr>
        <p:blipFill>
          <a:blip r:embed="rId3">
            <a:alphaModFix/>
          </a:blip>
          <a:stretch>
            <a:fillRect/>
          </a:stretch>
        </p:blipFill>
        <p:spPr>
          <a:xfrm>
            <a:off x="0" y="-3311"/>
            <a:ext cx="9144000" cy="5119688"/>
          </a:xfrm>
          <a:prstGeom prst="rect">
            <a:avLst/>
          </a:prstGeom>
          <a:noFill/>
          <a:ln>
            <a:noFill/>
          </a:ln>
        </p:spPr>
      </p:pic>
      <p:sp>
        <p:nvSpPr>
          <p:cNvPr id="291" name="Google Shape;291;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292" name="Google Shape;292;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
        <p:nvSpPr>
          <p:cNvPr id="293" name="Google Shape;293;p31"/>
          <p:cNvSpPr/>
          <p:nvPr/>
        </p:nvSpPr>
        <p:spPr>
          <a:xfrm>
            <a:off x="6967875" y="751325"/>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94" name="Google Shape;294;p31"/>
          <p:cNvCxnSpPr>
            <a:endCxn id="293" idx="1"/>
          </p:cNvCxnSpPr>
          <p:nvPr/>
        </p:nvCxnSpPr>
        <p:spPr>
          <a:xfrm rot="10800000" flipH="1">
            <a:off x="5934675" y="884525"/>
            <a:ext cx="1033200" cy="591600"/>
          </a:xfrm>
          <a:prstGeom prst="straightConnector1">
            <a:avLst/>
          </a:prstGeom>
          <a:noFill/>
          <a:ln w="28575" cap="flat" cmpd="sng">
            <a:solidFill>
              <a:srgbClr val="EF8D8C"/>
            </a:solidFill>
            <a:prstDash val="dash"/>
            <a:round/>
            <a:headEnd type="none" w="med" len="med"/>
            <a:tailEnd type="triangle" w="med" len="med"/>
          </a:ln>
        </p:spPr>
      </p:cxnSp>
      <p:sp>
        <p:nvSpPr>
          <p:cNvPr id="295" name="Google Shape;295;p31"/>
          <p:cNvSpPr txBox="1"/>
          <p:nvPr/>
        </p:nvSpPr>
        <p:spPr>
          <a:xfrm>
            <a:off x="4679348" y="1453141"/>
            <a:ext cx="136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Find teams</a:t>
            </a:r>
            <a:endParaRPr>
              <a:highlight>
                <a:schemeClr val="lt1"/>
              </a:highlight>
            </a:endParaRPr>
          </a:p>
        </p:txBody>
      </p:sp>
      <p:sp>
        <p:nvSpPr>
          <p:cNvPr id="296" name="Google Shape;296;p31"/>
          <p:cNvSpPr/>
          <p:nvPr/>
        </p:nvSpPr>
        <p:spPr>
          <a:xfrm>
            <a:off x="4572000" y="1518575"/>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None/>
            </a:pPr>
            <a:r>
              <a:rPr lang="en" sz="2500">
                <a:latin typeface="Avenir"/>
                <a:ea typeface="Avenir"/>
                <a:cs typeface="Avenir"/>
                <a:sym typeface="Avenir"/>
              </a:rPr>
              <a:t>Timesliced Network Visualization</a:t>
            </a:r>
            <a:endParaRPr sz="2500">
              <a:latin typeface="Avenir"/>
              <a:ea typeface="Avenir"/>
              <a:cs typeface="Avenir"/>
              <a:sym typeface="Avenir"/>
            </a:endParaRPr>
          </a:p>
        </p:txBody>
      </p:sp>
      <p:sp>
        <p:nvSpPr>
          <p:cNvPr id="65" name="Google Shape;65;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Avenir"/>
                <a:ea typeface="Avenir"/>
                <a:cs typeface="Avenir"/>
                <a:sym typeface="Avenir"/>
              </a:rPr>
              <a:t>Time axis is discretized</a:t>
            </a:r>
            <a:endParaRPr>
              <a:solidFill>
                <a:schemeClr val="dk1"/>
              </a:solidFill>
              <a:latin typeface="Avenir"/>
              <a:ea typeface="Avenir"/>
              <a:cs typeface="Avenir"/>
              <a:sym typeface="Avenir"/>
            </a:endParaRPr>
          </a:p>
          <a:p>
            <a:pPr marL="0" lvl="0" indent="0" algn="l" rtl="0">
              <a:spcBef>
                <a:spcPts val="1200"/>
              </a:spcBef>
              <a:spcAft>
                <a:spcPts val="0"/>
              </a:spcAft>
              <a:buNone/>
            </a:pPr>
            <a:endParaRPr>
              <a:solidFill>
                <a:schemeClr val="dk1"/>
              </a:solidFill>
              <a:latin typeface="Avenir"/>
              <a:ea typeface="Avenir"/>
              <a:cs typeface="Avenir"/>
              <a:sym typeface="Avenir"/>
            </a:endParaRPr>
          </a:p>
          <a:p>
            <a:pPr marL="0" lvl="0" indent="0" algn="l" rtl="0">
              <a:spcBef>
                <a:spcPts val="1200"/>
              </a:spcBef>
              <a:spcAft>
                <a:spcPts val="0"/>
              </a:spcAft>
              <a:buNone/>
            </a:pPr>
            <a:endParaRPr>
              <a:solidFill>
                <a:schemeClr val="dk1"/>
              </a:solidFill>
              <a:latin typeface="Avenir"/>
              <a:ea typeface="Avenir"/>
              <a:cs typeface="Avenir"/>
              <a:sym typeface="Avenir"/>
            </a:endParaRPr>
          </a:p>
          <a:p>
            <a:pPr marL="0" lvl="0" indent="0" algn="l" rtl="0">
              <a:spcBef>
                <a:spcPts val="1200"/>
              </a:spcBef>
              <a:spcAft>
                <a:spcPts val="0"/>
              </a:spcAft>
              <a:buNone/>
            </a:pPr>
            <a:endParaRPr>
              <a:solidFill>
                <a:schemeClr val="dk1"/>
              </a:solidFill>
              <a:latin typeface="Avenir"/>
              <a:ea typeface="Avenir"/>
              <a:cs typeface="Avenir"/>
              <a:sym typeface="Avenir"/>
            </a:endParaRPr>
          </a:p>
          <a:p>
            <a:pPr marL="0" lvl="0" indent="0" algn="l" rtl="0">
              <a:spcBef>
                <a:spcPts val="1200"/>
              </a:spcBef>
              <a:spcAft>
                <a:spcPts val="1200"/>
              </a:spcAft>
              <a:buNone/>
            </a:pPr>
            <a:r>
              <a:rPr lang="en">
                <a:solidFill>
                  <a:schemeClr val="dk1"/>
                </a:solidFill>
                <a:latin typeface="Avenir"/>
                <a:ea typeface="Avenir"/>
                <a:cs typeface="Avenir"/>
                <a:sym typeface="Avenir"/>
              </a:rPr>
              <a:t>										</a:t>
            </a:r>
            <a:endParaRPr>
              <a:solidFill>
                <a:schemeClr val="dk1"/>
              </a:solidFill>
              <a:latin typeface="Avenir"/>
              <a:ea typeface="Avenir"/>
              <a:cs typeface="Avenir"/>
              <a:sym typeface="Avenir"/>
            </a:endParaRPr>
          </a:p>
        </p:txBody>
      </p:sp>
      <p:pic>
        <p:nvPicPr>
          <p:cNvPr id="66" name="Google Shape;66;p14"/>
          <p:cNvPicPr preferRelativeResize="0"/>
          <p:nvPr/>
        </p:nvPicPr>
        <p:blipFill rotWithShape="1">
          <a:blip r:embed="rId3">
            <a:alphaModFix/>
          </a:blip>
          <a:srcRect/>
          <a:stretch/>
        </p:blipFill>
        <p:spPr>
          <a:xfrm>
            <a:off x="5314714" y="1509930"/>
            <a:ext cx="3093465" cy="3533970"/>
          </a:xfrm>
          <a:prstGeom prst="rect">
            <a:avLst/>
          </a:prstGeom>
          <a:noFill/>
          <a:ln>
            <a:noFill/>
          </a:ln>
        </p:spPr>
      </p:pic>
      <p:sp>
        <p:nvSpPr>
          <p:cNvPr id="67" name="Google Shape;6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68" name="Google Shape;68;p14"/>
          <p:cNvPicPr preferRelativeResize="0"/>
          <p:nvPr/>
        </p:nvPicPr>
        <p:blipFill rotWithShape="1">
          <a:blip r:embed="rId4">
            <a:alphaModFix/>
          </a:blip>
          <a:srcRect l="14412" t="13277" r="54745"/>
          <a:stretch/>
        </p:blipFill>
        <p:spPr>
          <a:xfrm>
            <a:off x="797800" y="1509938"/>
            <a:ext cx="2844688" cy="3409091"/>
          </a:xfrm>
          <a:prstGeom prst="rect">
            <a:avLst/>
          </a:prstGeom>
          <a:noFill/>
          <a:ln>
            <a:noFill/>
          </a:ln>
        </p:spPr>
      </p:pic>
      <p:sp>
        <p:nvSpPr>
          <p:cNvPr id="69" name="Google Shape;69;p14"/>
          <p:cNvSpPr txBox="1"/>
          <p:nvPr/>
        </p:nvSpPr>
        <p:spPr>
          <a:xfrm>
            <a:off x="1277900" y="4790181"/>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Juxtaposition (JP)</a:t>
            </a:r>
            <a:endParaRPr>
              <a:latin typeface="Avenir"/>
              <a:ea typeface="Avenir"/>
              <a:cs typeface="Avenir"/>
              <a:sym typeface="Avenir"/>
            </a:endParaRPr>
          </a:p>
        </p:txBody>
      </p:sp>
      <p:sp>
        <p:nvSpPr>
          <p:cNvPr id="70" name="Google Shape;70;p14"/>
          <p:cNvSpPr txBox="1"/>
          <p:nvPr/>
        </p:nvSpPr>
        <p:spPr>
          <a:xfrm>
            <a:off x="6102417" y="4790178"/>
            <a:ext cx="333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Avenir"/>
                <a:ea typeface="Avenir"/>
                <a:cs typeface="Avenir"/>
                <a:sym typeface="Avenir"/>
              </a:rPr>
              <a:t>Animation (AN)</a:t>
            </a:r>
            <a:endParaRPr>
              <a:latin typeface="Avenir"/>
              <a:ea typeface="Avenir"/>
              <a:cs typeface="Avenir"/>
              <a:sym typeface="Avenir"/>
            </a:endParaRPr>
          </a:p>
        </p:txBody>
      </p:sp>
      <p:pic>
        <p:nvPicPr>
          <p:cNvPr id="71" name="Google Shape;71;p14"/>
          <p:cNvPicPr preferRelativeResize="0"/>
          <p:nvPr/>
        </p:nvPicPr>
        <p:blipFill>
          <a:blip r:embed="rId5">
            <a:alphaModFix/>
          </a:blip>
          <a:stretch>
            <a:fillRect/>
          </a:stretch>
        </p:blipFill>
        <p:spPr>
          <a:xfrm>
            <a:off x="2499883" y="3261152"/>
            <a:ext cx="702904" cy="192985"/>
          </a:xfrm>
          <a:prstGeom prst="rect">
            <a:avLst/>
          </a:prstGeom>
          <a:noFill/>
          <a:ln>
            <a:noFill/>
          </a:ln>
        </p:spPr>
      </p:pic>
      <p:pic>
        <p:nvPicPr>
          <p:cNvPr id="72" name="Google Shape;72;p14"/>
          <p:cNvPicPr preferRelativeResize="0"/>
          <p:nvPr/>
        </p:nvPicPr>
        <p:blipFill>
          <a:blip r:embed="rId6">
            <a:alphaModFix/>
          </a:blip>
          <a:stretch>
            <a:fillRect/>
          </a:stretch>
        </p:blipFill>
        <p:spPr>
          <a:xfrm>
            <a:off x="2460753" y="1552825"/>
            <a:ext cx="628750" cy="191359"/>
          </a:xfrm>
          <a:prstGeom prst="rect">
            <a:avLst/>
          </a:prstGeom>
          <a:noFill/>
          <a:ln>
            <a:noFill/>
          </a:ln>
        </p:spPr>
      </p:pic>
      <p:pic>
        <p:nvPicPr>
          <p:cNvPr id="73" name="Google Shape;73;p14"/>
          <p:cNvPicPr preferRelativeResize="0"/>
          <p:nvPr/>
        </p:nvPicPr>
        <p:blipFill>
          <a:blip r:embed="rId7">
            <a:alphaModFix/>
          </a:blip>
          <a:stretch>
            <a:fillRect/>
          </a:stretch>
        </p:blipFill>
        <p:spPr>
          <a:xfrm>
            <a:off x="1025700" y="3255453"/>
            <a:ext cx="667494" cy="189424"/>
          </a:xfrm>
          <a:prstGeom prst="rect">
            <a:avLst/>
          </a:prstGeom>
          <a:noFill/>
          <a:ln>
            <a:noFill/>
          </a:ln>
        </p:spPr>
      </p:pic>
      <p:pic>
        <p:nvPicPr>
          <p:cNvPr id="74" name="Google Shape;74;p14"/>
          <p:cNvPicPr preferRelativeResize="0"/>
          <p:nvPr/>
        </p:nvPicPr>
        <p:blipFill>
          <a:blip r:embed="rId8">
            <a:alphaModFix/>
          </a:blip>
          <a:stretch>
            <a:fillRect/>
          </a:stretch>
        </p:blipFill>
        <p:spPr>
          <a:xfrm>
            <a:off x="996604" y="1585234"/>
            <a:ext cx="725702" cy="1686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pic>
        <p:nvPicPr>
          <p:cNvPr id="301" name="Google Shape;301;p32"/>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302" name="Google Shape;302;p32"/>
          <p:cNvPicPr preferRelativeResize="0"/>
          <p:nvPr/>
        </p:nvPicPr>
        <p:blipFill>
          <a:blip r:embed="rId4">
            <a:alphaModFix/>
          </a:blip>
          <a:stretch>
            <a:fillRect/>
          </a:stretch>
        </p:blipFill>
        <p:spPr>
          <a:xfrm>
            <a:off x="0" y="-6"/>
            <a:ext cx="9144000" cy="5119688"/>
          </a:xfrm>
          <a:prstGeom prst="rect">
            <a:avLst/>
          </a:prstGeom>
          <a:noFill/>
          <a:ln>
            <a:noFill/>
          </a:ln>
        </p:spPr>
      </p:pic>
      <p:sp>
        <p:nvSpPr>
          <p:cNvPr id="303" name="Google Shape;30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04" name="Google Shape;30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
        <p:nvSpPr>
          <p:cNvPr id="305" name="Google Shape;305;p32"/>
          <p:cNvSpPr/>
          <p:nvPr/>
        </p:nvSpPr>
        <p:spPr>
          <a:xfrm>
            <a:off x="8263075" y="4726825"/>
            <a:ext cx="8808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06" name="Google Shape;306;p32"/>
          <p:cNvCxnSpPr/>
          <p:nvPr/>
        </p:nvCxnSpPr>
        <p:spPr>
          <a:xfrm>
            <a:off x="7639175" y="3347850"/>
            <a:ext cx="745800" cy="1270800"/>
          </a:xfrm>
          <a:prstGeom prst="straightConnector1">
            <a:avLst/>
          </a:prstGeom>
          <a:noFill/>
          <a:ln w="28575" cap="flat" cmpd="sng">
            <a:solidFill>
              <a:srgbClr val="EF8D8C"/>
            </a:solidFill>
            <a:prstDash val="dash"/>
            <a:round/>
            <a:headEnd type="none" w="med" len="med"/>
            <a:tailEnd type="triangle" w="med" len="med"/>
          </a:ln>
        </p:spPr>
      </p:cxnSp>
      <p:sp>
        <p:nvSpPr>
          <p:cNvPr id="307" name="Google Shape;307;p32"/>
          <p:cNvSpPr txBox="1"/>
          <p:nvPr/>
        </p:nvSpPr>
        <p:spPr>
          <a:xfrm>
            <a:off x="7022973" y="3014541"/>
            <a:ext cx="136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Save selection</a:t>
            </a:r>
            <a:endParaRPr>
              <a:highlight>
                <a:schemeClr val="lt1"/>
              </a:highlight>
            </a:endParaRPr>
          </a:p>
        </p:txBody>
      </p:sp>
      <p:sp>
        <p:nvSpPr>
          <p:cNvPr id="308" name="Google Shape;308;p32"/>
          <p:cNvSpPr/>
          <p:nvPr/>
        </p:nvSpPr>
        <p:spPr>
          <a:xfrm>
            <a:off x="7022975" y="3081450"/>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pic>
        <p:nvPicPr>
          <p:cNvPr id="313" name="Google Shape;313;p33"/>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314" name="Google Shape;314;p33"/>
          <p:cNvPicPr preferRelativeResize="0"/>
          <p:nvPr/>
        </p:nvPicPr>
        <p:blipFill>
          <a:blip r:embed="rId4">
            <a:alphaModFix/>
          </a:blip>
          <a:stretch>
            <a:fillRect/>
          </a:stretch>
        </p:blipFill>
        <p:spPr>
          <a:xfrm>
            <a:off x="0" y="-6"/>
            <a:ext cx="9144000" cy="5119688"/>
          </a:xfrm>
          <a:prstGeom prst="rect">
            <a:avLst/>
          </a:prstGeom>
          <a:noFill/>
          <a:ln>
            <a:noFill/>
          </a:ln>
        </p:spPr>
      </p:pic>
      <p:pic>
        <p:nvPicPr>
          <p:cNvPr id="315" name="Google Shape;315;p33"/>
          <p:cNvPicPr preferRelativeResize="0"/>
          <p:nvPr/>
        </p:nvPicPr>
        <p:blipFill>
          <a:blip r:embed="rId5">
            <a:alphaModFix/>
          </a:blip>
          <a:stretch>
            <a:fillRect/>
          </a:stretch>
        </p:blipFill>
        <p:spPr>
          <a:xfrm>
            <a:off x="0" y="7602"/>
            <a:ext cx="9144000" cy="5119688"/>
          </a:xfrm>
          <a:prstGeom prst="rect">
            <a:avLst/>
          </a:prstGeom>
          <a:noFill/>
          <a:ln>
            <a:noFill/>
          </a:ln>
        </p:spPr>
      </p:pic>
      <p:sp>
        <p:nvSpPr>
          <p:cNvPr id="316" name="Google Shape;31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17" name="Google Shape;31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
        <p:nvSpPr>
          <p:cNvPr id="318" name="Google Shape;318;p33"/>
          <p:cNvSpPr/>
          <p:nvPr/>
        </p:nvSpPr>
        <p:spPr>
          <a:xfrm>
            <a:off x="7110450" y="2021975"/>
            <a:ext cx="1722000" cy="8313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19" name="Google Shape;319;p33"/>
          <p:cNvCxnSpPr>
            <a:stCxn id="320" idx="2"/>
            <a:endCxn id="318" idx="1"/>
          </p:cNvCxnSpPr>
          <p:nvPr/>
        </p:nvCxnSpPr>
        <p:spPr>
          <a:xfrm>
            <a:off x="6080576" y="1853275"/>
            <a:ext cx="1029900" cy="584400"/>
          </a:xfrm>
          <a:prstGeom prst="straightConnector1">
            <a:avLst/>
          </a:prstGeom>
          <a:noFill/>
          <a:ln w="28575" cap="flat" cmpd="sng">
            <a:solidFill>
              <a:srgbClr val="EF8D8C"/>
            </a:solidFill>
            <a:prstDash val="dash"/>
            <a:round/>
            <a:headEnd type="none" w="med" len="med"/>
            <a:tailEnd type="triangle" w="med" len="med"/>
          </a:ln>
        </p:spPr>
      </p:cxnSp>
      <p:sp>
        <p:nvSpPr>
          <p:cNvPr id="320" name="Google Shape;320;p33"/>
          <p:cNvSpPr txBox="1"/>
          <p:nvPr/>
        </p:nvSpPr>
        <p:spPr>
          <a:xfrm>
            <a:off x="5219576" y="1453075"/>
            <a:ext cx="172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Trajectories locked</a:t>
            </a:r>
            <a:endParaRPr>
              <a:highlight>
                <a:schemeClr val="lt1"/>
              </a:highlight>
            </a:endParaRPr>
          </a:p>
        </p:txBody>
      </p:sp>
      <p:sp>
        <p:nvSpPr>
          <p:cNvPr id="321" name="Google Shape;321;p33"/>
          <p:cNvSpPr/>
          <p:nvPr/>
        </p:nvSpPr>
        <p:spPr>
          <a:xfrm>
            <a:off x="3469575" y="651175"/>
            <a:ext cx="1543800" cy="12021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22" name="Google Shape;322;p33"/>
          <p:cNvCxnSpPr>
            <a:stCxn id="320" idx="0"/>
            <a:endCxn id="321" idx="3"/>
          </p:cNvCxnSpPr>
          <p:nvPr/>
        </p:nvCxnSpPr>
        <p:spPr>
          <a:xfrm rot="10800000">
            <a:off x="5013476" y="1252075"/>
            <a:ext cx="1067100" cy="201000"/>
          </a:xfrm>
          <a:prstGeom prst="straightConnector1">
            <a:avLst/>
          </a:prstGeom>
          <a:noFill/>
          <a:ln w="28575" cap="flat" cmpd="sng">
            <a:solidFill>
              <a:srgbClr val="EF8D8C"/>
            </a:solidFill>
            <a:prstDash val="dash"/>
            <a:round/>
            <a:headEnd type="none" w="med" len="med"/>
            <a:tailEnd type="triangle" w="med" len="med"/>
          </a:ln>
        </p:spPr>
      </p:cxnSp>
      <p:sp>
        <p:nvSpPr>
          <p:cNvPr id="323" name="Google Shape;323;p33"/>
          <p:cNvSpPr/>
          <p:nvPr/>
        </p:nvSpPr>
        <p:spPr>
          <a:xfrm>
            <a:off x="5200925" y="1453075"/>
            <a:ext cx="1722000" cy="4002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pic>
        <p:nvPicPr>
          <p:cNvPr id="328" name="Google Shape;328;p34"/>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329" name="Google Shape;329;p34"/>
          <p:cNvPicPr preferRelativeResize="0"/>
          <p:nvPr/>
        </p:nvPicPr>
        <p:blipFill>
          <a:blip r:embed="rId4">
            <a:alphaModFix/>
          </a:blip>
          <a:stretch>
            <a:fillRect/>
          </a:stretch>
        </p:blipFill>
        <p:spPr>
          <a:xfrm>
            <a:off x="0" y="-6"/>
            <a:ext cx="9144000" cy="5119688"/>
          </a:xfrm>
          <a:prstGeom prst="rect">
            <a:avLst/>
          </a:prstGeom>
          <a:noFill/>
          <a:ln>
            <a:noFill/>
          </a:ln>
        </p:spPr>
      </p:pic>
      <p:pic>
        <p:nvPicPr>
          <p:cNvPr id="330" name="Google Shape;330;p34"/>
          <p:cNvPicPr preferRelativeResize="0"/>
          <p:nvPr/>
        </p:nvPicPr>
        <p:blipFill>
          <a:blip r:embed="rId5">
            <a:alphaModFix/>
          </a:blip>
          <a:stretch>
            <a:fillRect/>
          </a:stretch>
        </p:blipFill>
        <p:spPr>
          <a:xfrm>
            <a:off x="0" y="7602"/>
            <a:ext cx="9144000" cy="5119688"/>
          </a:xfrm>
          <a:prstGeom prst="rect">
            <a:avLst/>
          </a:prstGeom>
          <a:noFill/>
          <a:ln>
            <a:noFill/>
          </a:ln>
        </p:spPr>
      </p:pic>
      <p:sp>
        <p:nvSpPr>
          <p:cNvPr id="331" name="Google Shape;331;p34"/>
          <p:cNvSpPr txBox="1"/>
          <p:nvPr/>
        </p:nvSpPr>
        <p:spPr>
          <a:xfrm>
            <a:off x="2006150" y="2792200"/>
            <a:ext cx="192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Investigate the match</a:t>
            </a:r>
            <a:endParaRPr>
              <a:highlight>
                <a:schemeClr val="lt1"/>
              </a:highlight>
            </a:endParaRPr>
          </a:p>
        </p:txBody>
      </p:sp>
      <p:sp>
        <p:nvSpPr>
          <p:cNvPr id="332" name="Google Shape;332;p34"/>
          <p:cNvSpPr/>
          <p:nvPr/>
        </p:nvSpPr>
        <p:spPr>
          <a:xfrm>
            <a:off x="2006150" y="2792200"/>
            <a:ext cx="1927500" cy="4002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3" name="Google Shape;33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34" name="Google Shape;334;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335" name="Google Shape;335;p34"/>
          <p:cNvSpPr/>
          <p:nvPr/>
        </p:nvSpPr>
        <p:spPr>
          <a:xfrm>
            <a:off x="3279350" y="4047850"/>
            <a:ext cx="448800" cy="10089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36" name="Google Shape;336;p34"/>
          <p:cNvCxnSpPr>
            <a:stCxn id="332" idx="2"/>
            <a:endCxn id="335" idx="0"/>
          </p:cNvCxnSpPr>
          <p:nvPr/>
        </p:nvCxnSpPr>
        <p:spPr>
          <a:xfrm>
            <a:off x="2969900" y="3192400"/>
            <a:ext cx="534000" cy="855600"/>
          </a:xfrm>
          <a:prstGeom prst="straightConnector1">
            <a:avLst/>
          </a:prstGeom>
          <a:noFill/>
          <a:ln w="28575" cap="flat" cmpd="sng">
            <a:solidFill>
              <a:srgbClr val="EF8D8C"/>
            </a:solidFill>
            <a:prstDash val="dash"/>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pic>
        <p:nvPicPr>
          <p:cNvPr id="341" name="Google Shape;341;p35"/>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342" name="Google Shape;342;p35"/>
          <p:cNvPicPr preferRelativeResize="0"/>
          <p:nvPr/>
        </p:nvPicPr>
        <p:blipFill>
          <a:blip r:embed="rId4">
            <a:alphaModFix/>
          </a:blip>
          <a:stretch>
            <a:fillRect/>
          </a:stretch>
        </p:blipFill>
        <p:spPr>
          <a:xfrm>
            <a:off x="0" y="-6"/>
            <a:ext cx="9144000" cy="5119688"/>
          </a:xfrm>
          <a:prstGeom prst="rect">
            <a:avLst/>
          </a:prstGeom>
          <a:noFill/>
          <a:ln>
            <a:noFill/>
          </a:ln>
        </p:spPr>
      </p:pic>
      <p:pic>
        <p:nvPicPr>
          <p:cNvPr id="343" name="Google Shape;343;p35"/>
          <p:cNvPicPr preferRelativeResize="0"/>
          <p:nvPr/>
        </p:nvPicPr>
        <p:blipFill>
          <a:blip r:embed="rId5">
            <a:alphaModFix/>
          </a:blip>
          <a:stretch>
            <a:fillRect/>
          </a:stretch>
        </p:blipFill>
        <p:spPr>
          <a:xfrm>
            <a:off x="0" y="11900"/>
            <a:ext cx="9144000" cy="5119679"/>
          </a:xfrm>
          <a:prstGeom prst="rect">
            <a:avLst/>
          </a:prstGeom>
          <a:noFill/>
          <a:ln>
            <a:noFill/>
          </a:ln>
        </p:spPr>
      </p:pic>
      <p:sp>
        <p:nvSpPr>
          <p:cNvPr id="344" name="Google Shape;344;p35"/>
          <p:cNvSpPr txBox="1"/>
          <p:nvPr/>
        </p:nvSpPr>
        <p:spPr>
          <a:xfrm>
            <a:off x="3390950" y="3233500"/>
            <a:ext cx="16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“Hype” building up</a:t>
            </a:r>
            <a:endParaRPr>
              <a:highlight>
                <a:schemeClr val="lt1"/>
              </a:highlight>
            </a:endParaRPr>
          </a:p>
        </p:txBody>
      </p:sp>
      <p:sp>
        <p:nvSpPr>
          <p:cNvPr id="345" name="Google Shape;345;p35"/>
          <p:cNvSpPr/>
          <p:nvPr/>
        </p:nvSpPr>
        <p:spPr>
          <a:xfrm>
            <a:off x="3390950" y="3233500"/>
            <a:ext cx="1630800" cy="4002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6" name="Google Shape;346;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47" name="Google Shape;347;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sp>
        <p:nvSpPr>
          <p:cNvPr id="348" name="Google Shape;348;p35"/>
          <p:cNvSpPr/>
          <p:nvPr/>
        </p:nvSpPr>
        <p:spPr>
          <a:xfrm>
            <a:off x="3127175" y="1818475"/>
            <a:ext cx="669600" cy="494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49" name="Google Shape;349;p35"/>
          <p:cNvCxnSpPr>
            <a:stCxn id="345" idx="0"/>
            <a:endCxn id="348" idx="2"/>
          </p:cNvCxnSpPr>
          <p:nvPr/>
        </p:nvCxnSpPr>
        <p:spPr>
          <a:xfrm rot="10800000">
            <a:off x="3462050" y="2312800"/>
            <a:ext cx="744300" cy="920700"/>
          </a:xfrm>
          <a:prstGeom prst="straightConnector1">
            <a:avLst/>
          </a:prstGeom>
          <a:noFill/>
          <a:ln w="28575" cap="flat" cmpd="sng">
            <a:solidFill>
              <a:srgbClr val="EF8D8C"/>
            </a:solidFill>
            <a:prstDash val="dash"/>
            <a:round/>
            <a:headEnd type="none" w="med" len="med"/>
            <a:tailEnd type="triangle" w="med" len="med"/>
          </a:ln>
        </p:spPr>
      </p:cxnSp>
      <p:sp>
        <p:nvSpPr>
          <p:cNvPr id="350" name="Google Shape;350;p35"/>
          <p:cNvSpPr/>
          <p:nvPr/>
        </p:nvSpPr>
        <p:spPr>
          <a:xfrm>
            <a:off x="5927400" y="2571750"/>
            <a:ext cx="669600" cy="494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51" name="Google Shape;351;p35"/>
          <p:cNvCxnSpPr>
            <a:stCxn id="345" idx="0"/>
            <a:endCxn id="350" idx="1"/>
          </p:cNvCxnSpPr>
          <p:nvPr/>
        </p:nvCxnSpPr>
        <p:spPr>
          <a:xfrm rot="10800000" flipH="1">
            <a:off x="4206350" y="2818900"/>
            <a:ext cx="1721100" cy="414600"/>
          </a:xfrm>
          <a:prstGeom prst="straightConnector1">
            <a:avLst/>
          </a:prstGeom>
          <a:noFill/>
          <a:ln w="28575" cap="flat" cmpd="sng">
            <a:solidFill>
              <a:srgbClr val="EF8D8C"/>
            </a:solidFill>
            <a:prstDash val="dash"/>
            <a:round/>
            <a:headEnd type="none" w="med" len="med"/>
            <a:tailEnd type="triangle" w="med" len="med"/>
          </a:ln>
        </p:spPr>
      </p:cxnSp>
      <p:pic>
        <p:nvPicPr>
          <p:cNvPr id="352" name="Google Shape;352;p35"/>
          <p:cNvPicPr preferRelativeResize="0"/>
          <p:nvPr/>
        </p:nvPicPr>
        <p:blipFill>
          <a:blip r:embed="rId6">
            <a:alphaModFix/>
          </a:blip>
          <a:stretch>
            <a:fillRect/>
          </a:stretch>
        </p:blipFill>
        <p:spPr>
          <a:xfrm>
            <a:off x="4637375" y="736000"/>
            <a:ext cx="859050" cy="281725"/>
          </a:xfrm>
          <a:prstGeom prst="rect">
            <a:avLst/>
          </a:prstGeom>
          <a:noFill/>
          <a:ln>
            <a:noFill/>
          </a:ln>
          <a:effectLst>
            <a:outerShdw blurRad="57150" dist="19050" dir="5400000" algn="bl" rotWithShape="0">
              <a:srgbClr val="000000">
                <a:alpha val="50000"/>
              </a:srgbClr>
            </a:outerShdw>
          </a:effectLst>
        </p:spPr>
      </p:pic>
      <p:pic>
        <p:nvPicPr>
          <p:cNvPr id="353" name="Google Shape;353;p35"/>
          <p:cNvPicPr preferRelativeResize="0"/>
          <p:nvPr/>
        </p:nvPicPr>
        <p:blipFill>
          <a:blip r:embed="rId6">
            <a:alphaModFix/>
          </a:blip>
          <a:stretch>
            <a:fillRect/>
          </a:stretch>
        </p:blipFill>
        <p:spPr>
          <a:xfrm>
            <a:off x="4637375" y="1474375"/>
            <a:ext cx="859050" cy="281725"/>
          </a:xfrm>
          <a:prstGeom prst="rect">
            <a:avLst/>
          </a:prstGeom>
          <a:noFill/>
          <a:ln>
            <a:noFill/>
          </a:ln>
          <a:effectLst>
            <a:outerShdw blurRad="57150" dist="19050" dir="5400000" algn="bl" rotWithShape="0">
              <a:srgbClr val="000000">
                <a:alpha val="50000"/>
              </a:srgbClr>
            </a:outerShdw>
          </a:effectLst>
        </p:spPr>
      </p:pic>
      <p:sp>
        <p:nvSpPr>
          <p:cNvPr id="354" name="Google Shape;354;p35"/>
          <p:cNvSpPr txBox="1"/>
          <p:nvPr/>
        </p:nvSpPr>
        <p:spPr>
          <a:xfrm>
            <a:off x="4880225" y="1042399"/>
            <a:ext cx="61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vs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
        <p:cNvGrpSpPr/>
        <p:nvPr/>
      </p:nvGrpSpPr>
      <p:grpSpPr>
        <a:xfrm>
          <a:off x="0" y="0"/>
          <a:ext cx="0" cy="0"/>
          <a:chOff x="0" y="0"/>
          <a:chExt cx="0" cy="0"/>
        </a:xfrm>
      </p:grpSpPr>
      <p:pic>
        <p:nvPicPr>
          <p:cNvPr id="359" name="Google Shape;359;p36"/>
          <p:cNvPicPr preferRelativeResize="0"/>
          <p:nvPr/>
        </p:nvPicPr>
        <p:blipFill>
          <a:blip r:embed="rId3">
            <a:alphaModFix/>
          </a:blip>
          <a:stretch>
            <a:fillRect/>
          </a:stretch>
        </p:blipFill>
        <p:spPr>
          <a:xfrm>
            <a:off x="0" y="0"/>
            <a:ext cx="9144000" cy="5119677"/>
          </a:xfrm>
          <a:prstGeom prst="rect">
            <a:avLst/>
          </a:prstGeom>
          <a:noFill/>
          <a:ln>
            <a:noFill/>
          </a:ln>
        </p:spPr>
      </p:pic>
      <p:sp>
        <p:nvSpPr>
          <p:cNvPr id="360" name="Google Shape;360;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61" name="Google Shape;361;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
        <p:nvSpPr>
          <p:cNvPr id="362" name="Google Shape;362;p36"/>
          <p:cNvSpPr/>
          <p:nvPr/>
        </p:nvSpPr>
        <p:spPr>
          <a:xfrm>
            <a:off x="7782000" y="0"/>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63" name="Google Shape;363;p36"/>
          <p:cNvCxnSpPr/>
          <p:nvPr/>
        </p:nvCxnSpPr>
        <p:spPr>
          <a:xfrm rot="10800000" flipH="1">
            <a:off x="6855475" y="289150"/>
            <a:ext cx="1126200" cy="882600"/>
          </a:xfrm>
          <a:prstGeom prst="straightConnector1">
            <a:avLst/>
          </a:prstGeom>
          <a:noFill/>
          <a:ln w="28575" cap="flat" cmpd="sng">
            <a:solidFill>
              <a:srgbClr val="EF8D8C"/>
            </a:solidFill>
            <a:prstDash val="dash"/>
            <a:round/>
            <a:headEnd type="none" w="med" len="med"/>
            <a:tailEnd type="triangle" w="med" len="med"/>
          </a:ln>
        </p:spPr>
      </p:cxnSp>
      <p:sp>
        <p:nvSpPr>
          <p:cNvPr id="364" name="Google Shape;364;p36"/>
          <p:cNvSpPr txBox="1"/>
          <p:nvPr/>
        </p:nvSpPr>
        <p:spPr>
          <a:xfrm>
            <a:off x="5653263" y="1118376"/>
            <a:ext cx="1362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Click sidebar</a:t>
            </a:r>
            <a:endParaRPr>
              <a:highlight>
                <a:schemeClr val="lt1"/>
              </a:highlight>
            </a:endParaRPr>
          </a:p>
        </p:txBody>
      </p:sp>
      <p:sp>
        <p:nvSpPr>
          <p:cNvPr id="365" name="Google Shape;365;p36"/>
          <p:cNvSpPr/>
          <p:nvPr/>
        </p:nvSpPr>
        <p:spPr>
          <a:xfrm>
            <a:off x="5554350" y="1171750"/>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
        <p:cNvGrpSpPr/>
        <p:nvPr/>
      </p:nvGrpSpPr>
      <p:grpSpPr>
        <a:xfrm>
          <a:off x="0" y="0"/>
          <a:ext cx="0" cy="0"/>
          <a:chOff x="0" y="0"/>
          <a:chExt cx="0" cy="0"/>
        </a:xfrm>
      </p:grpSpPr>
      <p:pic>
        <p:nvPicPr>
          <p:cNvPr id="370" name="Google Shape;370;p37"/>
          <p:cNvPicPr preferRelativeResize="0"/>
          <p:nvPr/>
        </p:nvPicPr>
        <p:blipFill>
          <a:blip r:embed="rId3">
            <a:alphaModFix/>
          </a:blip>
          <a:stretch>
            <a:fillRect/>
          </a:stretch>
        </p:blipFill>
        <p:spPr>
          <a:xfrm>
            <a:off x="0" y="0"/>
            <a:ext cx="9144000" cy="5119679"/>
          </a:xfrm>
          <a:prstGeom prst="rect">
            <a:avLst/>
          </a:prstGeom>
          <a:noFill/>
          <a:ln>
            <a:noFill/>
          </a:ln>
        </p:spPr>
      </p:pic>
      <p:sp>
        <p:nvSpPr>
          <p:cNvPr id="371" name="Google Shape;37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72" name="Google Shape;37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sp>
        <p:nvSpPr>
          <p:cNvPr id="373" name="Google Shape;373;p37"/>
          <p:cNvSpPr/>
          <p:nvPr/>
        </p:nvSpPr>
        <p:spPr>
          <a:xfrm>
            <a:off x="6945050" y="751325"/>
            <a:ext cx="1455000" cy="7173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74" name="Google Shape;374;p37"/>
          <p:cNvCxnSpPr>
            <a:stCxn id="375" idx="0"/>
            <a:endCxn id="373" idx="2"/>
          </p:cNvCxnSpPr>
          <p:nvPr/>
        </p:nvCxnSpPr>
        <p:spPr>
          <a:xfrm rot="10800000">
            <a:off x="7672550" y="1468625"/>
            <a:ext cx="213900" cy="1521600"/>
          </a:xfrm>
          <a:prstGeom prst="straightConnector1">
            <a:avLst/>
          </a:prstGeom>
          <a:noFill/>
          <a:ln w="28575" cap="flat" cmpd="sng">
            <a:solidFill>
              <a:srgbClr val="EF8D8C"/>
            </a:solidFill>
            <a:prstDash val="dash"/>
            <a:round/>
            <a:headEnd type="none" w="med" len="med"/>
            <a:tailEnd type="triangle" w="med" len="med"/>
          </a:ln>
        </p:spPr>
      </p:cxnSp>
      <p:sp>
        <p:nvSpPr>
          <p:cNvPr id="376" name="Google Shape;376;p37"/>
          <p:cNvSpPr txBox="1"/>
          <p:nvPr/>
        </p:nvSpPr>
        <p:spPr>
          <a:xfrm>
            <a:off x="7150830" y="2923325"/>
            <a:ext cx="178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Select and save</a:t>
            </a:r>
            <a:endParaRPr>
              <a:highlight>
                <a:schemeClr val="lt1"/>
              </a:highlight>
            </a:endParaRPr>
          </a:p>
        </p:txBody>
      </p:sp>
      <p:sp>
        <p:nvSpPr>
          <p:cNvPr id="375" name="Google Shape;375;p37"/>
          <p:cNvSpPr/>
          <p:nvPr/>
        </p:nvSpPr>
        <p:spPr>
          <a:xfrm>
            <a:off x="7205450" y="2990225"/>
            <a:ext cx="13620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77" name="Google Shape;377;p37"/>
          <p:cNvCxnSpPr>
            <a:stCxn id="375" idx="2"/>
          </p:cNvCxnSpPr>
          <p:nvPr/>
        </p:nvCxnSpPr>
        <p:spPr>
          <a:xfrm>
            <a:off x="7886450" y="3256625"/>
            <a:ext cx="589800" cy="1346700"/>
          </a:xfrm>
          <a:prstGeom prst="straightConnector1">
            <a:avLst/>
          </a:prstGeom>
          <a:noFill/>
          <a:ln w="28575" cap="flat" cmpd="sng">
            <a:solidFill>
              <a:srgbClr val="EF8D8C"/>
            </a:solidFill>
            <a:prstDash val="dash"/>
            <a:round/>
            <a:headEnd type="none" w="med" len="med"/>
            <a:tailEnd type="triangle" w="med" len="med"/>
          </a:ln>
        </p:spPr>
      </p:cxnSp>
      <p:sp>
        <p:nvSpPr>
          <p:cNvPr id="378" name="Google Shape;378;p37"/>
          <p:cNvSpPr/>
          <p:nvPr/>
        </p:nvSpPr>
        <p:spPr>
          <a:xfrm>
            <a:off x="8308725" y="4670935"/>
            <a:ext cx="776400" cy="3936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2"/>
        <p:cNvGrpSpPr/>
        <p:nvPr/>
      </p:nvGrpSpPr>
      <p:grpSpPr>
        <a:xfrm>
          <a:off x="0" y="0"/>
          <a:ext cx="0" cy="0"/>
          <a:chOff x="0" y="0"/>
          <a:chExt cx="0" cy="0"/>
        </a:xfrm>
      </p:grpSpPr>
      <p:pic>
        <p:nvPicPr>
          <p:cNvPr id="383" name="Google Shape;383;p38"/>
          <p:cNvPicPr preferRelativeResize="0"/>
          <p:nvPr/>
        </p:nvPicPr>
        <p:blipFill>
          <a:blip r:embed="rId3">
            <a:alphaModFix/>
          </a:blip>
          <a:stretch>
            <a:fillRect/>
          </a:stretch>
        </p:blipFill>
        <p:spPr>
          <a:xfrm>
            <a:off x="0" y="11906"/>
            <a:ext cx="9144000" cy="5119688"/>
          </a:xfrm>
          <a:prstGeom prst="rect">
            <a:avLst/>
          </a:prstGeom>
          <a:noFill/>
          <a:ln>
            <a:noFill/>
          </a:ln>
        </p:spPr>
      </p:pic>
      <p:sp>
        <p:nvSpPr>
          <p:cNvPr id="384" name="Google Shape;384;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85" name="Google Shape;385;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386" name="Google Shape;386;p38"/>
          <p:cNvSpPr txBox="1">
            <a:spLocks noGrp="1"/>
          </p:cNvSpPr>
          <p:nvPr>
            <p:ph type="sldNum" idx="12"/>
          </p:nvPr>
        </p:nvSpPr>
        <p:spPr>
          <a:xfrm>
            <a:off x="6806158" y="40392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
        <p:nvSpPr>
          <p:cNvPr id="387" name="Google Shape;387;p38"/>
          <p:cNvSpPr txBox="1"/>
          <p:nvPr/>
        </p:nvSpPr>
        <p:spPr>
          <a:xfrm>
            <a:off x="5408455" y="1371150"/>
            <a:ext cx="178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Focus on Munster</a:t>
            </a:r>
            <a:endParaRPr>
              <a:highlight>
                <a:schemeClr val="lt1"/>
              </a:highlight>
            </a:endParaRPr>
          </a:p>
        </p:txBody>
      </p:sp>
      <p:sp>
        <p:nvSpPr>
          <p:cNvPr id="388" name="Google Shape;388;p38"/>
          <p:cNvSpPr/>
          <p:nvPr/>
        </p:nvSpPr>
        <p:spPr>
          <a:xfrm>
            <a:off x="5444150" y="1438050"/>
            <a:ext cx="15483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89" name="Google Shape;389;p38"/>
          <p:cNvCxnSpPr>
            <a:stCxn id="388" idx="2"/>
            <a:endCxn id="390" idx="0"/>
          </p:cNvCxnSpPr>
          <p:nvPr/>
        </p:nvCxnSpPr>
        <p:spPr>
          <a:xfrm>
            <a:off x="6218300" y="1704450"/>
            <a:ext cx="363600" cy="1346700"/>
          </a:xfrm>
          <a:prstGeom prst="straightConnector1">
            <a:avLst/>
          </a:prstGeom>
          <a:noFill/>
          <a:ln w="28575" cap="flat" cmpd="sng">
            <a:solidFill>
              <a:srgbClr val="EF8D8C"/>
            </a:solidFill>
            <a:prstDash val="dash"/>
            <a:round/>
            <a:headEnd type="none" w="med" len="med"/>
            <a:tailEnd type="triangle" w="med" len="med"/>
          </a:ln>
        </p:spPr>
      </p:cxnSp>
      <p:sp>
        <p:nvSpPr>
          <p:cNvPr id="390" name="Google Shape;390;p38"/>
          <p:cNvSpPr/>
          <p:nvPr/>
        </p:nvSpPr>
        <p:spPr>
          <a:xfrm>
            <a:off x="5744600" y="3051075"/>
            <a:ext cx="1674300" cy="8979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pic>
        <p:nvPicPr>
          <p:cNvPr id="395" name="Google Shape;395;p39"/>
          <p:cNvPicPr preferRelativeResize="0"/>
          <p:nvPr/>
        </p:nvPicPr>
        <p:blipFill>
          <a:blip r:embed="rId3">
            <a:alphaModFix/>
          </a:blip>
          <a:stretch>
            <a:fillRect/>
          </a:stretch>
        </p:blipFill>
        <p:spPr>
          <a:xfrm>
            <a:off x="0" y="11906"/>
            <a:ext cx="9144000" cy="5119688"/>
          </a:xfrm>
          <a:prstGeom prst="rect">
            <a:avLst/>
          </a:prstGeom>
          <a:noFill/>
          <a:ln>
            <a:noFill/>
          </a:ln>
        </p:spPr>
      </p:pic>
      <p:sp>
        <p:nvSpPr>
          <p:cNvPr id="396" name="Google Shape;396;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397" name="Google Shape;39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398" name="Google Shape;398;p39"/>
          <p:cNvSpPr txBox="1">
            <a:spLocks noGrp="1"/>
          </p:cNvSpPr>
          <p:nvPr>
            <p:ph type="sldNum" idx="12"/>
          </p:nvPr>
        </p:nvSpPr>
        <p:spPr>
          <a:xfrm>
            <a:off x="6806158" y="40392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399" name="Google Shape;399;p39"/>
          <p:cNvPicPr preferRelativeResize="0"/>
          <p:nvPr/>
        </p:nvPicPr>
        <p:blipFill>
          <a:blip r:embed="rId4">
            <a:alphaModFix/>
          </a:blip>
          <a:stretch>
            <a:fillRect/>
          </a:stretch>
        </p:blipFill>
        <p:spPr>
          <a:xfrm>
            <a:off x="0" y="11906"/>
            <a:ext cx="9144000" cy="5119688"/>
          </a:xfrm>
          <a:prstGeom prst="rect">
            <a:avLst/>
          </a:prstGeom>
          <a:noFill/>
          <a:ln>
            <a:noFill/>
          </a:ln>
        </p:spPr>
      </p:pic>
      <p:sp>
        <p:nvSpPr>
          <p:cNvPr id="400" name="Google Shape;400;p39"/>
          <p:cNvSpPr txBox="1"/>
          <p:nvPr/>
        </p:nvSpPr>
        <p:spPr>
          <a:xfrm>
            <a:off x="5408455" y="1371150"/>
            <a:ext cx="178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Focus on Munster</a:t>
            </a:r>
            <a:endParaRPr>
              <a:highlight>
                <a:schemeClr val="lt1"/>
              </a:highlight>
            </a:endParaRPr>
          </a:p>
        </p:txBody>
      </p:sp>
      <p:sp>
        <p:nvSpPr>
          <p:cNvPr id="401" name="Google Shape;401;p39"/>
          <p:cNvSpPr/>
          <p:nvPr/>
        </p:nvSpPr>
        <p:spPr>
          <a:xfrm>
            <a:off x="5444150" y="1438050"/>
            <a:ext cx="15483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402" name="Google Shape;402;p39"/>
          <p:cNvCxnSpPr>
            <a:stCxn id="401" idx="2"/>
            <a:endCxn id="403" idx="0"/>
          </p:cNvCxnSpPr>
          <p:nvPr/>
        </p:nvCxnSpPr>
        <p:spPr>
          <a:xfrm>
            <a:off x="6218300" y="1704450"/>
            <a:ext cx="363600" cy="1346700"/>
          </a:xfrm>
          <a:prstGeom prst="straightConnector1">
            <a:avLst/>
          </a:prstGeom>
          <a:noFill/>
          <a:ln w="28575" cap="flat" cmpd="sng">
            <a:solidFill>
              <a:srgbClr val="EF8D8C"/>
            </a:solidFill>
            <a:prstDash val="dash"/>
            <a:round/>
            <a:headEnd type="none" w="med" len="med"/>
            <a:tailEnd type="triangle" w="med" len="med"/>
          </a:ln>
        </p:spPr>
      </p:cxnSp>
      <p:sp>
        <p:nvSpPr>
          <p:cNvPr id="403" name="Google Shape;403;p39"/>
          <p:cNvSpPr/>
          <p:nvPr/>
        </p:nvSpPr>
        <p:spPr>
          <a:xfrm>
            <a:off x="5744600" y="3051075"/>
            <a:ext cx="1674300" cy="8979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7"/>
        <p:cNvGrpSpPr/>
        <p:nvPr/>
      </p:nvGrpSpPr>
      <p:grpSpPr>
        <a:xfrm>
          <a:off x="0" y="0"/>
          <a:ext cx="0" cy="0"/>
          <a:chOff x="0" y="0"/>
          <a:chExt cx="0" cy="0"/>
        </a:xfrm>
      </p:grpSpPr>
      <p:pic>
        <p:nvPicPr>
          <p:cNvPr id="408" name="Google Shape;408;p40"/>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409" name="Google Shape;409;p40"/>
          <p:cNvPicPr preferRelativeResize="0"/>
          <p:nvPr/>
        </p:nvPicPr>
        <p:blipFill>
          <a:blip r:embed="rId4">
            <a:alphaModFix/>
          </a:blip>
          <a:stretch>
            <a:fillRect/>
          </a:stretch>
        </p:blipFill>
        <p:spPr>
          <a:xfrm>
            <a:off x="0" y="4298"/>
            <a:ext cx="9144000" cy="5119688"/>
          </a:xfrm>
          <a:prstGeom prst="rect">
            <a:avLst/>
          </a:prstGeom>
          <a:noFill/>
          <a:ln>
            <a:noFill/>
          </a:ln>
        </p:spPr>
      </p:pic>
      <p:sp>
        <p:nvSpPr>
          <p:cNvPr id="410" name="Google Shape;410;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411" name="Google Shape;411;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412" name="Google Shape;412;p40"/>
          <p:cNvSpPr txBox="1">
            <a:spLocks noGrp="1"/>
          </p:cNvSpPr>
          <p:nvPr>
            <p:ph type="sldNum" idx="12"/>
          </p:nvPr>
        </p:nvSpPr>
        <p:spPr>
          <a:xfrm>
            <a:off x="6806158" y="40392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413" name="Google Shape;413;p40"/>
          <p:cNvSpPr/>
          <p:nvPr/>
        </p:nvSpPr>
        <p:spPr>
          <a:xfrm>
            <a:off x="7057200" y="3378275"/>
            <a:ext cx="15483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4" name="Google Shape;414;p40"/>
          <p:cNvSpPr txBox="1"/>
          <p:nvPr/>
        </p:nvSpPr>
        <p:spPr>
          <a:xfrm>
            <a:off x="7122805" y="3311375"/>
            <a:ext cx="178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Before playoffs</a:t>
            </a:r>
            <a:endParaRPr>
              <a:highlight>
                <a:schemeClr val="lt1"/>
              </a:highlight>
            </a:endParaRPr>
          </a:p>
        </p:txBody>
      </p:sp>
      <p:cxnSp>
        <p:nvCxnSpPr>
          <p:cNvPr id="415" name="Google Shape;415;p40"/>
          <p:cNvCxnSpPr>
            <a:stCxn id="413" idx="2"/>
            <a:endCxn id="416" idx="0"/>
          </p:cNvCxnSpPr>
          <p:nvPr/>
        </p:nvCxnSpPr>
        <p:spPr>
          <a:xfrm>
            <a:off x="7831350" y="3644675"/>
            <a:ext cx="915600" cy="514200"/>
          </a:xfrm>
          <a:prstGeom prst="straightConnector1">
            <a:avLst/>
          </a:prstGeom>
          <a:noFill/>
          <a:ln w="28575" cap="flat" cmpd="sng">
            <a:solidFill>
              <a:srgbClr val="EF8D8C"/>
            </a:solidFill>
            <a:prstDash val="dash"/>
            <a:round/>
            <a:headEnd type="none" w="med" len="med"/>
            <a:tailEnd type="triangle" w="med" len="med"/>
          </a:ln>
        </p:spPr>
      </p:cxnSp>
      <p:sp>
        <p:nvSpPr>
          <p:cNvPr id="416" name="Google Shape;416;p40"/>
          <p:cNvSpPr/>
          <p:nvPr/>
        </p:nvSpPr>
        <p:spPr>
          <a:xfrm>
            <a:off x="8565000" y="4158875"/>
            <a:ext cx="363600" cy="8979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pic>
        <p:nvPicPr>
          <p:cNvPr id="421" name="Google Shape;421;p41"/>
          <p:cNvPicPr preferRelativeResize="0"/>
          <p:nvPr/>
        </p:nvPicPr>
        <p:blipFill>
          <a:blip r:embed="rId3">
            <a:alphaModFix/>
          </a:blip>
          <a:stretch>
            <a:fillRect/>
          </a:stretch>
        </p:blipFill>
        <p:spPr>
          <a:xfrm>
            <a:off x="0" y="11906"/>
            <a:ext cx="9144000" cy="5119688"/>
          </a:xfrm>
          <a:prstGeom prst="rect">
            <a:avLst/>
          </a:prstGeom>
          <a:noFill/>
          <a:ln>
            <a:noFill/>
          </a:ln>
        </p:spPr>
      </p:pic>
      <p:pic>
        <p:nvPicPr>
          <p:cNvPr id="422" name="Google Shape;422;p41"/>
          <p:cNvPicPr preferRelativeResize="0"/>
          <p:nvPr/>
        </p:nvPicPr>
        <p:blipFill>
          <a:blip r:embed="rId4">
            <a:alphaModFix/>
          </a:blip>
          <a:stretch>
            <a:fillRect/>
          </a:stretch>
        </p:blipFill>
        <p:spPr>
          <a:xfrm>
            <a:off x="0" y="11906"/>
            <a:ext cx="9144000" cy="5119688"/>
          </a:xfrm>
          <a:prstGeom prst="rect">
            <a:avLst/>
          </a:prstGeom>
          <a:noFill/>
          <a:ln>
            <a:noFill/>
          </a:ln>
        </p:spPr>
      </p:pic>
      <p:sp>
        <p:nvSpPr>
          <p:cNvPr id="423" name="Google Shape;423;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highlight>
                  <a:schemeClr val="lt1"/>
                </a:highlight>
                <a:latin typeface="Avenir"/>
                <a:ea typeface="Avenir"/>
                <a:cs typeface="Avenir"/>
                <a:sym typeface="Avenir"/>
              </a:rPr>
              <a:t>Use Case</a:t>
            </a:r>
            <a:endParaRPr>
              <a:highlight>
                <a:schemeClr val="lt1"/>
              </a:highlight>
              <a:latin typeface="Avenir"/>
              <a:ea typeface="Avenir"/>
              <a:cs typeface="Avenir"/>
              <a:sym typeface="Avenir"/>
            </a:endParaRPr>
          </a:p>
        </p:txBody>
      </p:sp>
      <p:sp>
        <p:nvSpPr>
          <p:cNvPr id="424" name="Google Shape;424;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425" name="Google Shape;425;p41"/>
          <p:cNvSpPr txBox="1">
            <a:spLocks noGrp="1"/>
          </p:cNvSpPr>
          <p:nvPr>
            <p:ph type="sldNum" idx="12"/>
          </p:nvPr>
        </p:nvSpPr>
        <p:spPr>
          <a:xfrm>
            <a:off x="6806158" y="4039292"/>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426" name="Google Shape;426;p41"/>
          <p:cNvSpPr/>
          <p:nvPr/>
        </p:nvSpPr>
        <p:spPr>
          <a:xfrm>
            <a:off x="6653925" y="382625"/>
            <a:ext cx="2316900" cy="2664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 name="Google Shape;427;p41"/>
          <p:cNvSpPr txBox="1"/>
          <p:nvPr/>
        </p:nvSpPr>
        <p:spPr>
          <a:xfrm>
            <a:off x="6733725" y="315725"/>
            <a:ext cx="241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Final Munster vs Glasgow</a:t>
            </a:r>
            <a:endParaRPr>
              <a:highlight>
                <a:schemeClr val="lt1"/>
              </a:highlight>
            </a:endParaRPr>
          </a:p>
        </p:txBody>
      </p:sp>
      <p:cxnSp>
        <p:nvCxnSpPr>
          <p:cNvPr id="428" name="Google Shape;428;p41"/>
          <p:cNvCxnSpPr>
            <a:stCxn id="426" idx="2"/>
            <a:endCxn id="429" idx="0"/>
          </p:cNvCxnSpPr>
          <p:nvPr/>
        </p:nvCxnSpPr>
        <p:spPr>
          <a:xfrm flipH="1">
            <a:off x="6250575" y="649025"/>
            <a:ext cx="1561800" cy="956400"/>
          </a:xfrm>
          <a:prstGeom prst="straightConnector1">
            <a:avLst/>
          </a:prstGeom>
          <a:noFill/>
          <a:ln w="28575" cap="flat" cmpd="sng">
            <a:solidFill>
              <a:srgbClr val="EF8D8C"/>
            </a:solidFill>
            <a:prstDash val="dash"/>
            <a:round/>
            <a:headEnd type="none" w="med" len="med"/>
            <a:tailEnd type="triangle" w="med" len="med"/>
          </a:ln>
        </p:spPr>
      </p:cxnSp>
      <p:sp>
        <p:nvSpPr>
          <p:cNvPr id="429" name="Google Shape;429;p41"/>
          <p:cNvSpPr/>
          <p:nvPr/>
        </p:nvSpPr>
        <p:spPr>
          <a:xfrm>
            <a:off x="5310900" y="1605450"/>
            <a:ext cx="1879200" cy="2039100"/>
          </a:xfrm>
          <a:prstGeom prst="rect">
            <a:avLst/>
          </a:prstGeom>
          <a:noFill/>
          <a:ln w="28575" cap="flat" cmpd="sng">
            <a:solidFill>
              <a:srgbClr val="EF8D8C"/>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0" name="Google Shape;430;p41"/>
          <p:cNvSpPr txBox="1"/>
          <p:nvPr/>
        </p:nvSpPr>
        <p:spPr>
          <a:xfrm>
            <a:off x="0" y="4659925"/>
            <a:ext cx="49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highlight>
                  <a:schemeClr val="lt1"/>
                </a:highlight>
              </a:rPr>
              <a:t>https://en.wikipedia.org/wiki/2014-15_Pro12</a:t>
            </a:r>
            <a:endParaRPr>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 sz="2500">
                <a:latin typeface="Avenir"/>
                <a:ea typeface="Avenir"/>
                <a:cs typeface="Avenir"/>
                <a:sym typeface="Avenir"/>
              </a:rPr>
              <a:t>Temporal Network Visualization</a:t>
            </a:r>
            <a:endParaRPr sz="2500">
              <a:latin typeface="Avenir"/>
              <a:ea typeface="Avenir"/>
              <a:cs typeface="Avenir"/>
              <a:sym typeface="Avenir"/>
            </a:endParaRPr>
          </a:p>
        </p:txBody>
      </p:sp>
      <p:sp>
        <p:nvSpPr>
          <p:cNvPr id="80" name="Google Shape;80;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Avenir"/>
                <a:ea typeface="Avenir"/>
                <a:cs typeface="Avenir"/>
                <a:sym typeface="Avenir"/>
              </a:rPr>
              <a:t>Events are node/edge additions and removals</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a:solidFill>
                  <a:schemeClr val="dk1"/>
                </a:solidFill>
                <a:latin typeface="Avenir"/>
                <a:ea typeface="Avenir"/>
                <a:cs typeface="Avenir"/>
                <a:sym typeface="Avenir"/>
              </a:rPr>
              <a:t>Events have time coordinates as </a:t>
            </a:r>
            <a:r>
              <a:rPr lang="en" b="1">
                <a:solidFill>
                  <a:schemeClr val="dk1"/>
                </a:solidFill>
                <a:latin typeface="Avenir"/>
                <a:ea typeface="Avenir"/>
                <a:cs typeface="Avenir"/>
                <a:sym typeface="Avenir"/>
              </a:rPr>
              <a:t>real </a:t>
            </a:r>
            <a:r>
              <a:rPr lang="en">
                <a:solidFill>
                  <a:schemeClr val="dk1"/>
                </a:solidFill>
                <a:latin typeface="Avenir"/>
                <a:ea typeface="Avenir"/>
                <a:cs typeface="Avenir"/>
                <a:sym typeface="Avenir"/>
              </a:rPr>
              <a:t>numbers</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a:solidFill>
                  <a:schemeClr val="dk1"/>
                </a:solidFill>
                <a:latin typeface="Avenir"/>
                <a:ea typeface="Avenir"/>
                <a:cs typeface="Avenir"/>
                <a:sym typeface="Avenir"/>
              </a:rPr>
              <a:t>Nodes as trajectories in time</a:t>
            </a:r>
            <a:endParaRPr>
              <a:solidFill>
                <a:schemeClr val="dk1"/>
              </a:solidFill>
              <a:latin typeface="Avenir"/>
              <a:ea typeface="Avenir"/>
              <a:cs typeface="Avenir"/>
              <a:sym typeface="Avenir"/>
            </a:endParaRPr>
          </a:p>
          <a:p>
            <a:pPr marL="0" lvl="0" indent="0" algn="l" rtl="0">
              <a:spcBef>
                <a:spcPts val="1200"/>
              </a:spcBef>
              <a:spcAft>
                <a:spcPts val="1200"/>
              </a:spcAft>
              <a:buNone/>
            </a:pPr>
            <a:br>
              <a:rPr lang="en">
                <a:solidFill>
                  <a:schemeClr val="dk1"/>
                </a:solidFill>
                <a:latin typeface="Avenir"/>
                <a:ea typeface="Avenir"/>
                <a:cs typeface="Avenir"/>
                <a:sym typeface="Avenir"/>
              </a:rPr>
            </a:br>
            <a:br>
              <a:rPr lang="en">
                <a:solidFill>
                  <a:schemeClr val="dk1"/>
                </a:solidFill>
                <a:latin typeface="Avenir"/>
                <a:ea typeface="Avenir"/>
                <a:cs typeface="Avenir"/>
                <a:sym typeface="Avenir"/>
              </a:rPr>
            </a:br>
            <a:br>
              <a:rPr lang="en">
                <a:solidFill>
                  <a:schemeClr val="dk1"/>
                </a:solidFill>
                <a:latin typeface="Avenir"/>
                <a:ea typeface="Avenir"/>
                <a:cs typeface="Avenir"/>
                <a:sym typeface="Avenir"/>
              </a:rPr>
            </a:br>
            <a:br>
              <a:rPr lang="en">
                <a:solidFill>
                  <a:schemeClr val="dk1"/>
                </a:solidFill>
                <a:latin typeface="Avenir"/>
                <a:ea typeface="Avenir"/>
                <a:cs typeface="Avenir"/>
                <a:sym typeface="Avenir"/>
              </a:rPr>
            </a:br>
            <a:endParaRPr>
              <a:solidFill>
                <a:schemeClr val="dk1"/>
              </a:solidFill>
              <a:latin typeface="Avenir"/>
              <a:ea typeface="Avenir"/>
              <a:cs typeface="Avenir"/>
              <a:sym typeface="Avenir"/>
            </a:endParaRPr>
          </a:p>
        </p:txBody>
      </p:sp>
      <p:sp>
        <p:nvSpPr>
          <p:cNvPr id="81" name="Google Shape;8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82" name="Google Shape;82;p15"/>
          <p:cNvSpPr txBox="1"/>
          <p:nvPr/>
        </p:nvSpPr>
        <p:spPr>
          <a:xfrm>
            <a:off x="5922725" y="4506375"/>
            <a:ext cx="3336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a:solidFill>
                  <a:schemeClr val="dk1"/>
                </a:solidFill>
                <a:latin typeface="Avenir"/>
                <a:ea typeface="Avenir"/>
                <a:cs typeface="Avenir"/>
                <a:sym typeface="Avenir"/>
              </a:rPr>
              <a:t>Space-Time-Cube (STC)</a:t>
            </a:r>
            <a:endParaRPr/>
          </a:p>
        </p:txBody>
      </p:sp>
      <p:grpSp>
        <p:nvGrpSpPr>
          <p:cNvPr id="83" name="Google Shape;83;p15"/>
          <p:cNvGrpSpPr/>
          <p:nvPr/>
        </p:nvGrpSpPr>
        <p:grpSpPr>
          <a:xfrm>
            <a:off x="5273575" y="832375"/>
            <a:ext cx="3785725" cy="3786700"/>
            <a:chOff x="5273575" y="832375"/>
            <a:chExt cx="3785725" cy="3786700"/>
          </a:xfrm>
        </p:grpSpPr>
        <p:pic>
          <p:nvPicPr>
            <p:cNvPr id="84" name="Google Shape;84;p15"/>
            <p:cNvPicPr preferRelativeResize="0"/>
            <p:nvPr/>
          </p:nvPicPr>
          <p:blipFill>
            <a:blip r:embed="rId3">
              <a:alphaModFix/>
            </a:blip>
            <a:stretch>
              <a:fillRect/>
            </a:stretch>
          </p:blipFill>
          <p:spPr>
            <a:xfrm>
              <a:off x="5273575" y="832375"/>
              <a:ext cx="3454800" cy="3786700"/>
            </a:xfrm>
            <a:prstGeom prst="rect">
              <a:avLst/>
            </a:prstGeom>
            <a:noFill/>
            <a:ln>
              <a:noFill/>
            </a:ln>
          </p:spPr>
        </p:pic>
        <p:sp>
          <p:nvSpPr>
            <p:cNvPr id="85" name="Google Shape;85;p15"/>
            <p:cNvSpPr/>
            <p:nvPr/>
          </p:nvSpPr>
          <p:spPr>
            <a:xfrm>
              <a:off x="5635850" y="4124075"/>
              <a:ext cx="548700" cy="400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8510600" y="1200800"/>
              <a:ext cx="548700" cy="262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sp>
        <p:nvSpPr>
          <p:cNvPr id="435" name="Google Shape;435;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Avenir"/>
                <a:ea typeface="Avenir"/>
                <a:cs typeface="Avenir"/>
                <a:sym typeface="Avenir"/>
              </a:rPr>
              <a:t>Investigate how visualization supports users when (re-)sampling temporal networks </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a:solidFill>
                  <a:schemeClr val="dk1"/>
                </a:solidFill>
                <a:latin typeface="Avenir"/>
                <a:ea typeface="Avenir"/>
                <a:cs typeface="Avenir"/>
                <a:sym typeface="Avenir"/>
              </a:rPr>
              <a:t>Comparison study between timesliced and event-based network visualizations</a:t>
            </a:r>
            <a:endParaRPr>
              <a:solidFill>
                <a:schemeClr val="dk1"/>
              </a:solidFill>
              <a:latin typeface="Avenir"/>
              <a:ea typeface="Avenir"/>
              <a:cs typeface="Avenir"/>
              <a:sym typeface="Avenir"/>
            </a:endParaRPr>
          </a:p>
          <a:p>
            <a:pPr marL="0" lvl="0" indent="0" algn="l" rtl="0">
              <a:spcBef>
                <a:spcPts val="1200"/>
              </a:spcBef>
              <a:spcAft>
                <a:spcPts val="1200"/>
              </a:spcAft>
              <a:buNone/>
            </a:pPr>
            <a:r>
              <a:rPr lang="en">
                <a:solidFill>
                  <a:schemeClr val="dk1"/>
                </a:solidFill>
                <a:latin typeface="Avenir"/>
                <a:ea typeface="Avenir"/>
                <a:cs typeface="Avenir"/>
                <a:sym typeface="Avenir"/>
              </a:rPr>
              <a:t>Evaluation providing more evidence for the quality of the results and insights that can be extracted </a:t>
            </a:r>
            <a:endParaRPr>
              <a:solidFill>
                <a:schemeClr val="dk1"/>
              </a:solidFill>
              <a:latin typeface="Avenir"/>
              <a:ea typeface="Avenir"/>
              <a:cs typeface="Avenir"/>
              <a:sym typeface="Avenir"/>
            </a:endParaRPr>
          </a:p>
        </p:txBody>
      </p:sp>
      <p:sp>
        <p:nvSpPr>
          <p:cNvPr id="436" name="Google Shape;436;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Future Work</a:t>
            </a:r>
            <a:endParaRPr>
              <a:latin typeface="Avenir"/>
              <a:ea typeface="Avenir"/>
              <a:cs typeface="Avenir"/>
              <a:sym typeface="Avenir"/>
            </a:endParaRPr>
          </a:p>
        </p:txBody>
      </p:sp>
      <p:sp>
        <p:nvSpPr>
          <p:cNvPr id="437" name="Google Shape;43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1"/>
        <p:cNvGrpSpPr/>
        <p:nvPr/>
      </p:nvGrpSpPr>
      <p:grpSpPr>
        <a:xfrm>
          <a:off x="0" y="0"/>
          <a:ext cx="0" cy="0"/>
          <a:chOff x="0" y="0"/>
          <a:chExt cx="0" cy="0"/>
        </a:xfrm>
      </p:grpSpPr>
      <p:sp>
        <p:nvSpPr>
          <p:cNvPr id="442" name="Google Shape;44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Conclusion</a:t>
            </a:r>
            <a:endParaRPr>
              <a:latin typeface="Avenir"/>
              <a:ea typeface="Avenir"/>
              <a:cs typeface="Avenir"/>
              <a:sym typeface="Avenir"/>
            </a:endParaRPr>
          </a:p>
        </p:txBody>
      </p:sp>
      <p:sp>
        <p:nvSpPr>
          <p:cNvPr id="443" name="Google Shape;443;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Consolas"/>
                <a:ea typeface="Consolas"/>
                <a:cs typeface="Consolas"/>
                <a:sym typeface="Consolas"/>
              </a:rPr>
              <a:t>TimeLighting </a:t>
            </a:r>
            <a:r>
              <a:rPr lang="en">
                <a:solidFill>
                  <a:schemeClr val="dk1"/>
                </a:solidFill>
                <a:latin typeface="Avenir"/>
                <a:ea typeface="Avenir"/>
                <a:cs typeface="Avenir"/>
                <a:sym typeface="Avenir"/>
              </a:rPr>
              <a:t>is a guidance-enhanced VA approach supporting </a:t>
            </a:r>
            <a:br>
              <a:rPr lang="en">
                <a:solidFill>
                  <a:schemeClr val="dk1"/>
                </a:solidFill>
                <a:latin typeface="Avenir"/>
                <a:ea typeface="Avenir"/>
                <a:cs typeface="Avenir"/>
                <a:sym typeface="Avenir"/>
              </a:rPr>
            </a:br>
            <a:r>
              <a:rPr lang="en">
                <a:solidFill>
                  <a:schemeClr val="dk1"/>
                </a:solidFill>
                <a:latin typeface="Avenir"/>
                <a:ea typeface="Avenir"/>
                <a:cs typeface="Avenir"/>
                <a:sym typeface="Avenir"/>
              </a:rPr>
              <a:t>temporal networks analysis </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a:solidFill>
                  <a:schemeClr val="dk1"/>
                </a:solidFill>
                <a:latin typeface="Avenir"/>
                <a:ea typeface="Avenir"/>
                <a:cs typeface="Avenir"/>
                <a:sym typeface="Avenir"/>
              </a:rPr>
              <a:t>2D projection of temporal networks visualized in STC</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a:solidFill>
                  <a:schemeClr val="dk1"/>
                </a:solidFill>
                <a:latin typeface="Avenir"/>
                <a:ea typeface="Avenir"/>
                <a:cs typeface="Avenir"/>
                <a:sym typeface="Avenir"/>
              </a:rPr>
              <a:t>Two kinds of guidance to navigate the network structural and temporal aspects</a:t>
            </a:r>
            <a:endParaRPr>
              <a:solidFill>
                <a:schemeClr val="dk1"/>
              </a:solidFill>
              <a:latin typeface="Avenir"/>
              <a:ea typeface="Avenir"/>
              <a:cs typeface="Avenir"/>
              <a:sym typeface="Avenir"/>
            </a:endParaRPr>
          </a:p>
          <a:p>
            <a:pPr marL="0" lvl="0" indent="0" algn="l" rtl="0">
              <a:spcBef>
                <a:spcPts val="1200"/>
              </a:spcBef>
              <a:spcAft>
                <a:spcPts val="1200"/>
              </a:spcAft>
              <a:buNone/>
            </a:pPr>
            <a:endParaRPr>
              <a:solidFill>
                <a:schemeClr val="dk1"/>
              </a:solidFill>
              <a:latin typeface="Avenir"/>
              <a:ea typeface="Avenir"/>
              <a:cs typeface="Avenir"/>
              <a:sym typeface="Avenir"/>
            </a:endParaRPr>
          </a:p>
        </p:txBody>
      </p:sp>
      <p:sp>
        <p:nvSpPr>
          <p:cNvPr id="444" name="Google Shape;44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8"/>
        <p:cNvGrpSpPr/>
        <p:nvPr/>
      </p:nvGrpSpPr>
      <p:grpSpPr>
        <a:xfrm>
          <a:off x="0" y="0"/>
          <a:ext cx="0" cy="0"/>
          <a:chOff x="0" y="0"/>
          <a:chExt cx="0" cy="0"/>
        </a:xfrm>
      </p:grpSpPr>
      <p:pic>
        <p:nvPicPr>
          <p:cNvPr id="449" name="Google Shape;449;p44"/>
          <p:cNvPicPr preferRelativeResize="0"/>
          <p:nvPr/>
        </p:nvPicPr>
        <p:blipFill rotWithShape="1">
          <a:blip r:embed="rId3">
            <a:alphaModFix/>
          </a:blip>
          <a:srcRect t="5350" r="25188" b="18863"/>
          <a:stretch/>
        </p:blipFill>
        <p:spPr>
          <a:xfrm>
            <a:off x="-7600" y="24575"/>
            <a:ext cx="9144000" cy="5248275"/>
          </a:xfrm>
          <a:prstGeom prst="rect">
            <a:avLst/>
          </a:prstGeom>
          <a:noFill/>
          <a:ln>
            <a:noFill/>
          </a:ln>
        </p:spPr>
      </p:pic>
      <p:sp>
        <p:nvSpPr>
          <p:cNvPr id="450" name="Google Shape;450;p44"/>
          <p:cNvSpPr txBox="1">
            <a:spLocks noGrp="1"/>
          </p:cNvSpPr>
          <p:nvPr>
            <p:ph type="title"/>
          </p:nvPr>
        </p:nvSpPr>
        <p:spPr>
          <a:xfrm>
            <a:off x="311700" y="1819475"/>
            <a:ext cx="8520600" cy="841800"/>
          </a:xfrm>
          <a:prstGeom prst="rect">
            <a:avLst/>
          </a:prstGeom>
          <a:effectLst>
            <a:outerShdw blurRad="57150" dist="19050" dir="5400000" algn="bl" rotWithShape="0">
              <a:srgbClr val="000000">
                <a:alpha val="10000"/>
              </a:srgbClr>
            </a:outerShdw>
          </a:effectLst>
        </p:spPr>
        <p:txBody>
          <a:bodyPr spcFirstLastPara="1" wrap="square" lIns="91425" tIns="91425" rIns="91425" bIns="91425" anchor="ctr" anchorCtr="0">
            <a:normAutofit/>
          </a:bodyPr>
          <a:lstStyle/>
          <a:p>
            <a:pPr marL="0" lvl="0" indent="0" algn="ctr" rtl="0">
              <a:spcBef>
                <a:spcPts val="0"/>
              </a:spcBef>
              <a:spcAft>
                <a:spcPts val="0"/>
              </a:spcAft>
              <a:buNone/>
            </a:pPr>
            <a:r>
              <a:rPr lang="en">
                <a:highlight>
                  <a:schemeClr val="lt1"/>
                </a:highlight>
                <a:latin typeface="Avenir"/>
                <a:ea typeface="Avenir"/>
                <a:cs typeface="Avenir"/>
                <a:sym typeface="Avenir"/>
              </a:rPr>
              <a:t>Thank you!</a:t>
            </a:r>
            <a:endParaRPr>
              <a:highlight>
                <a:schemeClr val="lt1"/>
              </a:highlight>
              <a:latin typeface="Avenir"/>
              <a:ea typeface="Avenir"/>
              <a:cs typeface="Avenir"/>
              <a:sym typeface="Avenir"/>
            </a:endParaRPr>
          </a:p>
        </p:txBody>
      </p:sp>
      <p:sp>
        <p:nvSpPr>
          <p:cNvPr id="451" name="Google Shape;451;p44"/>
          <p:cNvSpPr txBox="1"/>
          <p:nvPr/>
        </p:nvSpPr>
        <p:spPr>
          <a:xfrm>
            <a:off x="123300" y="1819475"/>
            <a:ext cx="5785500" cy="2412000"/>
          </a:xfrm>
          <a:prstGeom prst="rect">
            <a:avLst/>
          </a:prstGeom>
          <a:noFill/>
          <a:ln>
            <a:noFill/>
          </a:ln>
          <a:effectLst>
            <a:outerShdw blurRad="57150" dist="19050" dir="5400000" algn="bl" rotWithShape="0">
              <a:srgbClr val="000000">
                <a:alpha val="20000"/>
              </a:srgbClr>
            </a:outerShdw>
          </a:effectLst>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800">
              <a:solidFill>
                <a:schemeClr val="dk1"/>
              </a:solidFill>
              <a:highlight>
                <a:schemeClr val="lt1"/>
              </a:highlight>
              <a:latin typeface="Avenir"/>
              <a:ea typeface="Avenir"/>
              <a:cs typeface="Avenir"/>
              <a:sym typeface="Avenir"/>
            </a:endParaRPr>
          </a:p>
          <a:p>
            <a:pPr marL="0" lvl="0" indent="0" algn="l" rtl="0">
              <a:spcBef>
                <a:spcPts val="1200"/>
              </a:spcBef>
              <a:spcAft>
                <a:spcPts val="0"/>
              </a:spcAft>
              <a:buNone/>
            </a:pPr>
            <a:endParaRPr sz="1900">
              <a:solidFill>
                <a:schemeClr val="dk1"/>
              </a:solidFill>
              <a:highlight>
                <a:schemeClr val="lt1"/>
              </a:highlight>
              <a:latin typeface="Avenir"/>
              <a:ea typeface="Avenir"/>
              <a:cs typeface="Avenir"/>
              <a:sym typeface="Avenir"/>
            </a:endParaRPr>
          </a:p>
          <a:p>
            <a:pPr marL="0" lvl="0" indent="0" algn="l" rtl="0">
              <a:spcBef>
                <a:spcPts val="0"/>
              </a:spcBef>
              <a:spcAft>
                <a:spcPts val="0"/>
              </a:spcAft>
              <a:buNone/>
            </a:pPr>
            <a:endParaRPr sz="1900">
              <a:solidFill>
                <a:schemeClr val="dk1"/>
              </a:solidFill>
              <a:highlight>
                <a:schemeClr val="lt1"/>
              </a:highlight>
              <a:latin typeface="Avenir"/>
              <a:ea typeface="Avenir"/>
              <a:cs typeface="Avenir"/>
              <a:sym typeface="Avenir"/>
            </a:endParaRPr>
          </a:p>
          <a:p>
            <a:pPr marL="0" lvl="0" indent="0" algn="l" rtl="0">
              <a:spcBef>
                <a:spcPts val="0"/>
              </a:spcBef>
              <a:spcAft>
                <a:spcPts val="0"/>
              </a:spcAft>
              <a:buNone/>
            </a:pPr>
            <a:endParaRPr sz="1900">
              <a:solidFill>
                <a:schemeClr val="dk1"/>
              </a:solidFill>
              <a:highlight>
                <a:schemeClr val="lt1"/>
              </a:highlight>
              <a:latin typeface="Avenir"/>
              <a:ea typeface="Avenir"/>
              <a:cs typeface="Avenir"/>
              <a:sym typeface="Avenir"/>
            </a:endParaRPr>
          </a:p>
          <a:p>
            <a:pPr marL="0" lvl="0" indent="0" algn="l" rtl="0">
              <a:spcBef>
                <a:spcPts val="0"/>
              </a:spcBef>
              <a:spcAft>
                <a:spcPts val="0"/>
              </a:spcAft>
              <a:buNone/>
            </a:pPr>
            <a:r>
              <a:rPr lang="en" sz="1900" b="1">
                <a:solidFill>
                  <a:schemeClr val="dk1"/>
                </a:solidFill>
                <a:highlight>
                  <a:schemeClr val="lt1"/>
                </a:highlight>
                <a:latin typeface="Avenir"/>
                <a:ea typeface="Avenir"/>
                <a:cs typeface="Avenir"/>
                <a:sym typeface="Avenir"/>
              </a:rPr>
              <a:t>Contact</a:t>
            </a:r>
            <a:br>
              <a:rPr lang="en" sz="1900">
                <a:solidFill>
                  <a:schemeClr val="dk1"/>
                </a:solidFill>
                <a:highlight>
                  <a:schemeClr val="lt1"/>
                </a:highlight>
                <a:latin typeface="Avenir"/>
                <a:ea typeface="Avenir"/>
                <a:cs typeface="Avenir"/>
                <a:sym typeface="Avenir"/>
              </a:rPr>
            </a:br>
            <a:r>
              <a:rPr lang="en" sz="1900">
                <a:solidFill>
                  <a:schemeClr val="dk1"/>
                </a:solidFill>
                <a:highlight>
                  <a:schemeClr val="lt1"/>
                </a:highlight>
                <a:latin typeface="Avenir"/>
                <a:ea typeface="Avenir"/>
                <a:cs typeface="Avenir"/>
                <a:sym typeface="Avenir"/>
              </a:rPr>
              <a:t>Velitchko Filipov</a:t>
            </a:r>
            <a:endParaRPr sz="1900">
              <a:solidFill>
                <a:schemeClr val="dk1"/>
              </a:solidFill>
              <a:highlight>
                <a:schemeClr val="lt1"/>
              </a:highlight>
              <a:latin typeface="Avenir"/>
              <a:ea typeface="Avenir"/>
              <a:cs typeface="Avenir"/>
              <a:sym typeface="Avenir"/>
            </a:endParaRPr>
          </a:p>
          <a:p>
            <a:pPr marL="0" lvl="0" indent="0" algn="l" rtl="0">
              <a:spcBef>
                <a:spcPts val="0"/>
              </a:spcBef>
              <a:spcAft>
                <a:spcPts val="0"/>
              </a:spcAft>
              <a:buNone/>
            </a:pPr>
            <a:r>
              <a:rPr lang="en" sz="1900">
                <a:solidFill>
                  <a:schemeClr val="dk1"/>
                </a:solidFill>
                <a:highlight>
                  <a:schemeClr val="lt1"/>
                </a:highlight>
                <a:latin typeface="Avenir"/>
                <a:ea typeface="Avenir"/>
                <a:cs typeface="Avenir"/>
                <a:sym typeface="Avenir"/>
              </a:rPr>
              <a:t>velitchko.filipov@tuwien.ac.at</a:t>
            </a:r>
            <a:endParaRPr sz="1900">
              <a:solidFill>
                <a:schemeClr val="dk1"/>
              </a:solidFill>
              <a:highlight>
                <a:schemeClr val="lt1"/>
              </a:highlight>
              <a:latin typeface="Avenir"/>
              <a:ea typeface="Avenir"/>
              <a:cs typeface="Avenir"/>
              <a:sym typeface="Avenir"/>
            </a:endParaRPr>
          </a:p>
        </p:txBody>
      </p:sp>
      <p:pic>
        <p:nvPicPr>
          <p:cNvPr id="452" name="Google Shape;452;p44"/>
          <p:cNvPicPr preferRelativeResize="0"/>
          <p:nvPr/>
        </p:nvPicPr>
        <p:blipFill>
          <a:blip r:embed="rId4">
            <a:alphaModFix/>
          </a:blip>
          <a:stretch>
            <a:fillRect/>
          </a:stretch>
        </p:blipFill>
        <p:spPr>
          <a:xfrm>
            <a:off x="635450" y="4608316"/>
            <a:ext cx="1575757" cy="473950"/>
          </a:xfrm>
          <a:prstGeom prst="rect">
            <a:avLst/>
          </a:prstGeom>
          <a:noFill/>
          <a:ln>
            <a:noFill/>
          </a:ln>
        </p:spPr>
      </p:pic>
      <p:pic>
        <p:nvPicPr>
          <p:cNvPr id="453" name="Google Shape;453;p44"/>
          <p:cNvPicPr preferRelativeResize="0"/>
          <p:nvPr/>
        </p:nvPicPr>
        <p:blipFill>
          <a:blip r:embed="rId5">
            <a:alphaModFix/>
          </a:blip>
          <a:stretch>
            <a:fillRect/>
          </a:stretch>
        </p:blipFill>
        <p:spPr>
          <a:xfrm>
            <a:off x="2268430" y="4584301"/>
            <a:ext cx="1927475" cy="635400"/>
          </a:xfrm>
          <a:prstGeom prst="rect">
            <a:avLst/>
          </a:prstGeom>
          <a:noFill/>
          <a:ln>
            <a:noFill/>
          </a:ln>
        </p:spPr>
      </p:pic>
      <p:pic>
        <p:nvPicPr>
          <p:cNvPr id="454" name="Google Shape;454;p44"/>
          <p:cNvPicPr preferRelativeResize="0"/>
          <p:nvPr/>
        </p:nvPicPr>
        <p:blipFill>
          <a:blip r:embed="rId6">
            <a:alphaModFix/>
          </a:blip>
          <a:stretch>
            <a:fillRect/>
          </a:stretch>
        </p:blipFill>
        <p:spPr>
          <a:xfrm>
            <a:off x="53150" y="4608325"/>
            <a:ext cx="473949" cy="473949"/>
          </a:xfrm>
          <a:prstGeom prst="rect">
            <a:avLst/>
          </a:prstGeom>
          <a:noFill/>
          <a:ln>
            <a:noFill/>
          </a:ln>
        </p:spPr>
      </p:pic>
      <p:pic>
        <p:nvPicPr>
          <p:cNvPr id="455" name="Google Shape;455;p44"/>
          <p:cNvPicPr preferRelativeResize="0"/>
          <p:nvPr/>
        </p:nvPicPr>
        <p:blipFill>
          <a:blip r:embed="rId7">
            <a:alphaModFix/>
          </a:blip>
          <a:stretch>
            <a:fillRect/>
          </a:stretch>
        </p:blipFill>
        <p:spPr>
          <a:xfrm>
            <a:off x="218775" y="164100"/>
            <a:ext cx="1618225" cy="1618225"/>
          </a:xfrm>
          <a:prstGeom prst="rect">
            <a:avLst/>
          </a:prstGeom>
          <a:noFill/>
          <a:ln>
            <a:noFill/>
          </a:ln>
          <a:effectLst>
            <a:outerShdw blurRad="57150" dist="19050" dir="5400000" algn="bl" rotWithShape="0">
              <a:srgbClr val="000000">
                <a:alpha val="50000"/>
              </a:srgbClr>
            </a:outerShdw>
          </a:effectLst>
        </p:spPr>
      </p:pic>
      <p:pic>
        <p:nvPicPr>
          <p:cNvPr id="456" name="Google Shape;456;p44"/>
          <p:cNvPicPr preferRelativeResize="0"/>
          <p:nvPr/>
        </p:nvPicPr>
        <p:blipFill>
          <a:blip r:embed="rId8">
            <a:alphaModFix/>
          </a:blip>
          <a:stretch>
            <a:fillRect/>
          </a:stretch>
        </p:blipFill>
        <p:spPr>
          <a:xfrm>
            <a:off x="7214075" y="164100"/>
            <a:ext cx="1618225" cy="16182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3BA10D-8BC3-8FD0-3415-C1B9FA3261E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4" name="trim.4D032FA7-EEE3-451F-A8AC-FFDBA3C677DB.MOV">
            <a:hlinkClick r:id="" action="ppaction://media"/>
            <a:extLst>
              <a:ext uri="{FF2B5EF4-FFF2-40B4-BE49-F238E27FC236}">
                <a16:creationId xmlns:a16="http://schemas.microsoft.com/office/drawing/2014/main" id="{329805C5-CECB-9396-730B-A17DDAC6B0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7305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460"/>
        <p:cNvGrpSpPr/>
        <p:nvPr/>
      </p:nvGrpSpPr>
      <p:grpSpPr>
        <a:xfrm>
          <a:off x="0" y="0"/>
          <a:ext cx="0" cy="0"/>
          <a:chOff x="0" y="0"/>
          <a:chExt cx="0" cy="0"/>
        </a:xfrm>
      </p:grpSpPr>
      <p:sp>
        <p:nvSpPr>
          <p:cNvPr id="461" name="Google Shape;46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Guidance</a:t>
            </a:r>
            <a:endParaRPr>
              <a:latin typeface="Avenir"/>
              <a:ea typeface="Avenir"/>
              <a:cs typeface="Avenir"/>
              <a:sym typeface="Avenir"/>
            </a:endParaRPr>
          </a:p>
        </p:txBody>
      </p:sp>
      <p:sp>
        <p:nvSpPr>
          <p:cNvPr id="462" name="Google Shape;462;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solidFill>
                  <a:schemeClr val="dk1"/>
                </a:solidFill>
                <a:latin typeface="Avenir"/>
                <a:ea typeface="Avenir"/>
                <a:cs typeface="Avenir"/>
                <a:sym typeface="Avenir"/>
              </a:rPr>
              <a:t>Prescribing:</a:t>
            </a:r>
            <a:endParaRPr b="1">
              <a:solidFill>
                <a:schemeClr val="dk1"/>
              </a:solidFill>
              <a:latin typeface="Avenir"/>
              <a:ea typeface="Avenir"/>
              <a:cs typeface="Avenir"/>
              <a:sym typeface="Avenir"/>
            </a:endParaRPr>
          </a:p>
          <a:p>
            <a:pPr marL="457200" lvl="0" indent="0" algn="l" rtl="0">
              <a:spcBef>
                <a:spcPts val="1200"/>
              </a:spcBef>
              <a:spcAft>
                <a:spcPts val="0"/>
              </a:spcAft>
              <a:buNone/>
            </a:pPr>
            <a:r>
              <a:rPr lang="en">
                <a:solidFill>
                  <a:schemeClr val="dk1"/>
                </a:solidFill>
                <a:latin typeface="Avenir"/>
                <a:ea typeface="Avenir"/>
                <a:cs typeface="Avenir"/>
                <a:sym typeface="Avenir"/>
              </a:rPr>
              <a:t>Prescribe a series of actions / steps to take </a:t>
            </a:r>
            <a:endParaRPr>
              <a:solidFill>
                <a:schemeClr val="dk1"/>
              </a:solidFill>
              <a:latin typeface="Avenir"/>
              <a:ea typeface="Avenir"/>
              <a:cs typeface="Avenir"/>
              <a:sym typeface="Avenir"/>
            </a:endParaRPr>
          </a:p>
          <a:p>
            <a:pPr marL="457200" lvl="0" indent="0" algn="l" rtl="0">
              <a:spcBef>
                <a:spcPts val="1200"/>
              </a:spcBef>
              <a:spcAft>
                <a:spcPts val="0"/>
              </a:spcAft>
              <a:buNone/>
            </a:pPr>
            <a:r>
              <a:rPr lang="en">
                <a:solidFill>
                  <a:schemeClr val="dk1"/>
                </a:solidFill>
                <a:latin typeface="Avenir"/>
                <a:ea typeface="Avenir"/>
                <a:cs typeface="Avenir"/>
                <a:sym typeface="Avenir"/>
              </a:rPr>
              <a:t>to conclude the current analysis task. </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b="1">
                <a:solidFill>
                  <a:schemeClr val="dk1"/>
                </a:solidFill>
                <a:latin typeface="Avenir"/>
                <a:ea typeface="Avenir"/>
                <a:cs typeface="Avenir"/>
                <a:sym typeface="Avenir"/>
              </a:rPr>
              <a:t>Orienting:</a:t>
            </a:r>
            <a:endParaRPr b="1">
              <a:solidFill>
                <a:schemeClr val="dk1"/>
              </a:solidFill>
              <a:latin typeface="Avenir"/>
              <a:ea typeface="Avenir"/>
              <a:cs typeface="Avenir"/>
              <a:sym typeface="Avenir"/>
            </a:endParaRPr>
          </a:p>
          <a:p>
            <a:pPr marL="457200" lvl="0" indent="0" algn="l" rtl="0">
              <a:spcBef>
                <a:spcPts val="1200"/>
              </a:spcBef>
              <a:spcAft>
                <a:spcPts val="0"/>
              </a:spcAft>
              <a:buNone/>
            </a:pPr>
            <a:r>
              <a:rPr lang="en">
                <a:solidFill>
                  <a:schemeClr val="dk1"/>
                </a:solidFill>
                <a:highlight>
                  <a:srgbClr val="FFFFFF"/>
                </a:highlight>
                <a:latin typeface="Avenir"/>
                <a:ea typeface="Avenir"/>
                <a:cs typeface="Avenir"/>
                <a:sym typeface="Avenir"/>
              </a:rPr>
              <a:t>Helps to maintain an overview of the problem </a:t>
            </a:r>
            <a:endParaRPr>
              <a:solidFill>
                <a:schemeClr val="dk1"/>
              </a:solidFill>
              <a:highlight>
                <a:srgbClr val="FFFFFF"/>
              </a:highlight>
              <a:latin typeface="Avenir"/>
              <a:ea typeface="Avenir"/>
              <a:cs typeface="Avenir"/>
              <a:sym typeface="Avenir"/>
            </a:endParaRPr>
          </a:p>
          <a:p>
            <a:pPr marL="457200" lvl="0" indent="0" algn="l" rtl="0">
              <a:spcBef>
                <a:spcPts val="1200"/>
              </a:spcBef>
              <a:spcAft>
                <a:spcPts val="0"/>
              </a:spcAft>
              <a:buNone/>
            </a:pPr>
            <a:r>
              <a:rPr lang="en">
                <a:solidFill>
                  <a:schemeClr val="dk1"/>
                </a:solidFill>
                <a:highlight>
                  <a:srgbClr val="FFFFFF"/>
                </a:highlight>
                <a:latin typeface="Avenir"/>
                <a:ea typeface="Avenir"/>
                <a:cs typeface="Avenir"/>
                <a:sym typeface="Avenir"/>
              </a:rPr>
              <a:t>and the alternative analytical paths that can be </a:t>
            </a:r>
            <a:endParaRPr>
              <a:solidFill>
                <a:schemeClr val="dk1"/>
              </a:solidFill>
              <a:highlight>
                <a:srgbClr val="FFFFFF"/>
              </a:highlight>
              <a:latin typeface="Avenir"/>
              <a:ea typeface="Avenir"/>
              <a:cs typeface="Avenir"/>
              <a:sym typeface="Avenir"/>
            </a:endParaRPr>
          </a:p>
          <a:p>
            <a:pPr marL="457200" lvl="0" indent="0" algn="l" rtl="0">
              <a:spcBef>
                <a:spcPts val="1200"/>
              </a:spcBef>
              <a:spcAft>
                <a:spcPts val="1200"/>
              </a:spcAft>
              <a:buNone/>
            </a:pPr>
            <a:r>
              <a:rPr lang="en">
                <a:solidFill>
                  <a:schemeClr val="dk1"/>
                </a:solidFill>
                <a:highlight>
                  <a:srgbClr val="FFFFFF"/>
                </a:highlight>
                <a:latin typeface="Avenir"/>
                <a:ea typeface="Avenir"/>
                <a:cs typeface="Avenir"/>
                <a:sym typeface="Avenir"/>
              </a:rPr>
              <a:t>taken to progress towards the analytical goal.</a:t>
            </a:r>
            <a:endParaRPr>
              <a:solidFill>
                <a:schemeClr val="dk1"/>
              </a:solidFill>
              <a:latin typeface="Avenir"/>
              <a:ea typeface="Avenir"/>
              <a:cs typeface="Avenir"/>
              <a:sym typeface="Avenir"/>
            </a:endParaRPr>
          </a:p>
        </p:txBody>
      </p:sp>
      <p:sp>
        <p:nvSpPr>
          <p:cNvPr id="463" name="Google Shape;46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
        <p:nvSpPr>
          <p:cNvPr id="464" name="Google Shape;464;p45"/>
          <p:cNvSpPr txBox="1"/>
          <p:nvPr/>
        </p:nvSpPr>
        <p:spPr>
          <a:xfrm>
            <a:off x="0" y="4785742"/>
            <a:ext cx="8316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highlight>
                  <a:schemeClr val="lt1"/>
                </a:highlight>
                <a:latin typeface="Avenir"/>
                <a:ea typeface="Avenir"/>
                <a:cs typeface="Avenir"/>
                <a:sym typeface="Avenir"/>
              </a:rPr>
              <a:t>[1] Ceneda et al. “Characterizing guidance in visual analytics” IEEE TVCG (2016), 10.1109/TVCG.2016.2598468</a:t>
            </a:r>
            <a:endParaRPr sz="1000">
              <a:solidFill>
                <a:schemeClr val="dk1"/>
              </a:solidFill>
              <a:highlight>
                <a:schemeClr val="lt1"/>
              </a:highlight>
              <a:latin typeface="Avenir"/>
              <a:ea typeface="Avenir"/>
              <a:cs typeface="Avenir"/>
              <a:sym typeface="Avenir"/>
            </a:endParaRPr>
          </a:p>
        </p:txBody>
      </p:sp>
      <p:pic>
        <p:nvPicPr>
          <p:cNvPr id="465" name="Google Shape;465;p45"/>
          <p:cNvPicPr preferRelativeResize="0"/>
          <p:nvPr/>
        </p:nvPicPr>
        <p:blipFill>
          <a:blip r:embed="rId3">
            <a:alphaModFix/>
          </a:blip>
          <a:stretch>
            <a:fillRect/>
          </a:stretch>
        </p:blipFill>
        <p:spPr>
          <a:xfrm>
            <a:off x="6794025" y="1287450"/>
            <a:ext cx="2190750" cy="3009900"/>
          </a:xfrm>
          <a:prstGeom prst="rect">
            <a:avLst/>
          </a:prstGeom>
          <a:noFill/>
          <a:ln>
            <a:noFill/>
          </a:ln>
        </p:spPr>
      </p:pic>
      <p:sp>
        <p:nvSpPr>
          <p:cNvPr id="466" name="Google Shape;466;p45"/>
          <p:cNvSpPr/>
          <p:nvPr/>
        </p:nvSpPr>
        <p:spPr>
          <a:xfrm>
            <a:off x="6908725" y="1848930"/>
            <a:ext cx="1963200" cy="572700"/>
          </a:xfrm>
          <a:prstGeom prst="rect">
            <a:avLst/>
          </a:pr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7" name="Google Shape;467;p45"/>
          <p:cNvSpPr/>
          <p:nvPr/>
        </p:nvSpPr>
        <p:spPr>
          <a:xfrm>
            <a:off x="6907800" y="3307566"/>
            <a:ext cx="1963200" cy="572700"/>
          </a:xfrm>
          <a:prstGeom prst="rect">
            <a:avLst/>
          </a:pr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Avenir"/>
                <a:ea typeface="Avenir"/>
                <a:cs typeface="Avenir"/>
                <a:sym typeface="Avenir"/>
              </a:rPr>
              <a:t>Drawbacks</a:t>
            </a:r>
            <a:endParaRPr dirty="0">
              <a:latin typeface="Avenir"/>
              <a:ea typeface="Avenir"/>
              <a:cs typeface="Avenir"/>
              <a:sym typeface="Avenir"/>
            </a:endParaRPr>
          </a:p>
        </p:txBody>
      </p:sp>
      <p:sp>
        <p:nvSpPr>
          <p:cNvPr id="100" name="Google Shape;10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b="1" dirty="0" err="1">
                <a:solidFill>
                  <a:schemeClr val="dk1"/>
                </a:solidFill>
                <a:latin typeface="Avenir"/>
                <a:ea typeface="Avenir"/>
                <a:cs typeface="Avenir"/>
                <a:sym typeface="Avenir"/>
              </a:rPr>
              <a:t>Timesliced</a:t>
            </a:r>
            <a:r>
              <a:rPr lang="en" b="1" dirty="0">
                <a:solidFill>
                  <a:schemeClr val="dk1"/>
                </a:solidFill>
                <a:latin typeface="Avenir"/>
                <a:ea typeface="Avenir"/>
                <a:cs typeface="Avenir"/>
                <a:sym typeface="Avenir"/>
              </a:rPr>
              <a:t> Networks:</a:t>
            </a:r>
            <a:endParaRPr b="1">
              <a:solidFill>
                <a:schemeClr val="dk1"/>
              </a:solidFill>
              <a:latin typeface="Avenir"/>
              <a:ea typeface="Avenir"/>
              <a:cs typeface="Avenir"/>
              <a:sym typeface="Avenir"/>
            </a:endParaRPr>
          </a:p>
          <a:p>
            <a:pPr marL="0" lvl="0" indent="457200" algn="l" rtl="0">
              <a:spcBef>
                <a:spcPts val="1200"/>
              </a:spcBef>
              <a:spcAft>
                <a:spcPts val="0"/>
              </a:spcAft>
              <a:buNone/>
            </a:pPr>
            <a:r>
              <a:rPr lang="en" dirty="0">
                <a:solidFill>
                  <a:schemeClr val="dk1"/>
                </a:solidFill>
                <a:latin typeface="Avenir"/>
                <a:ea typeface="Avenir"/>
                <a:cs typeface="Avenir"/>
                <a:sym typeface="Avenir"/>
              </a:rPr>
              <a:t>many networks do not have natural time slices (yearly, monthly, etc.)</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dirty="0">
                <a:solidFill>
                  <a:schemeClr val="dk1"/>
                </a:solidFill>
                <a:latin typeface="Avenir"/>
                <a:ea typeface="Avenir"/>
                <a:cs typeface="Avenir"/>
                <a:sym typeface="Avenir"/>
              </a:rPr>
              <a:t>loss of temporal information (quantization error)</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dirty="0">
                <a:solidFill>
                  <a:schemeClr val="dk1"/>
                </a:solidFill>
                <a:latin typeface="Avenir"/>
                <a:ea typeface="Avenir"/>
                <a:cs typeface="Avenir"/>
                <a:sym typeface="Avenir"/>
              </a:rPr>
              <a:t>scalability with JP and AN</a:t>
            </a:r>
            <a:endParaRPr>
              <a:solidFill>
                <a:schemeClr val="dk1"/>
              </a:solidFill>
              <a:latin typeface="Avenir"/>
              <a:ea typeface="Avenir"/>
              <a:cs typeface="Avenir"/>
              <a:sym typeface="Avenir"/>
            </a:endParaRPr>
          </a:p>
          <a:p>
            <a:pPr marL="0" lvl="0" indent="0" algn="l" rtl="0">
              <a:spcBef>
                <a:spcPts val="1200"/>
              </a:spcBef>
              <a:spcAft>
                <a:spcPts val="0"/>
              </a:spcAft>
              <a:buNone/>
            </a:pPr>
            <a:r>
              <a:rPr lang="en" b="1" dirty="0">
                <a:solidFill>
                  <a:schemeClr val="dk1"/>
                </a:solidFill>
                <a:latin typeface="Avenir"/>
                <a:ea typeface="Avenir"/>
                <a:cs typeface="Avenir"/>
                <a:sym typeface="Avenir"/>
              </a:rPr>
              <a:t>Temporal Networks:</a:t>
            </a:r>
            <a:endParaRPr b="1">
              <a:solidFill>
                <a:schemeClr val="dk1"/>
              </a:solidFill>
              <a:latin typeface="Avenir"/>
              <a:ea typeface="Avenir"/>
              <a:cs typeface="Avenir"/>
              <a:sym typeface="Avenir"/>
            </a:endParaRPr>
          </a:p>
          <a:p>
            <a:pPr marL="0" lvl="0" indent="457200" algn="l" rtl="0">
              <a:spcBef>
                <a:spcPts val="1200"/>
              </a:spcBef>
              <a:spcAft>
                <a:spcPts val="0"/>
              </a:spcAft>
              <a:buNone/>
            </a:pPr>
            <a:r>
              <a:rPr lang="en" dirty="0">
                <a:solidFill>
                  <a:schemeClr val="dk1"/>
                </a:solidFill>
                <a:latin typeface="Avenir"/>
                <a:ea typeface="Avenir"/>
                <a:cs typeface="Avenir"/>
                <a:sym typeface="Avenir"/>
              </a:rPr>
              <a:t>STC (2D + t) layouts are computationally expensive</a:t>
            </a:r>
            <a:endParaRPr dirty="0">
              <a:solidFill>
                <a:schemeClr val="dk1"/>
              </a:solidFill>
              <a:latin typeface="Avenir"/>
              <a:ea typeface="Avenir"/>
              <a:cs typeface="Avenir"/>
              <a:sym typeface="Avenir"/>
            </a:endParaRPr>
          </a:p>
          <a:p>
            <a:pPr marL="0" indent="457200">
              <a:lnSpc>
                <a:spcPct val="114999"/>
              </a:lnSpc>
              <a:spcBef>
                <a:spcPts val="1200"/>
              </a:spcBef>
              <a:buNone/>
            </a:pPr>
            <a:r>
              <a:rPr lang="en" dirty="0">
                <a:solidFill>
                  <a:schemeClr val="dk1"/>
                </a:solidFill>
                <a:latin typeface="Avenir"/>
                <a:ea typeface="Avenir"/>
                <a:cs typeface="Avenir"/>
                <a:sym typeface="Avenir"/>
              </a:rPr>
              <a:t>to visualize in 2D - </a:t>
            </a:r>
            <a:r>
              <a:rPr lang="en" dirty="0" err="1">
                <a:solidFill>
                  <a:schemeClr val="dk1"/>
                </a:solidFill>
                <a:latin typeface="Avenir"/>
                <a:ea typeface="Avenir"/>
                <a:cs typeface="Avenir"/>
                <a:sym typeface="Avenir"/>
              </a:rPr>
              <a:t>timeslicing</a:t>
            </a:r>
            <a:r>
              <a:rPr lang="en" dirty="0">
                <a:solidFill>
                  <a:schemeClr val="dk1"/>
                </a:solidFill>
                <a:latin typeface="Avenir"/>
                <a:ea typeface="Avenir"/>
                <a:cs typeface="Avenir"/>
                <a:sym typeface="Avenir"/>
              </a:rPr>
              <a:t> or animating between events</a:t>
            </a:r>
            <a:endParaRPr lang="en" dirty="0">
              <a:solidFill>
                <a:schemeClr val="dk1"/>
              </a:solidFill>
              <a:latin typeface="Avenir"/>
              <a:ea typeface="Avenir"/>
              <a:cs typeface="Avenir"/>
            </a:endParaRPr>
          </a:p>
          <a:p>
            <a:pPr marL="0" indent="457200">
              <a:lnSpc>
                <a:spcPct val="114999"/>
              </a:lnSpc>
              <a:spcBef>
                <a:spcPts val="1200"/>
              </a:spcBef>
              <a:buNone/>
            </a:pPr>
            <a:r>
              <a:rPr lang="en" dirty="0">
                <a:solidFill>
                  <a:schemeClr val="dk1"/>
                </a:solidFill>
                <a:latin typeface="Avenir"/>
                <a:ea typeface="Avenir"/>
                <a:cs typeface="Avenir"/>
                <a:sym typeface="Avenir"/>
              </a:rPr>
              <a:t>limited visualization research </a:t>
            </a:r>
            <a:endParaRPr dirty="0">
              <a:solidFill>
                <a:schemeClr val="dk1"/>
              </a:solidFill>
              <a:latin typeface="Avenir"/>
              <a:ea typeface="Avenir"/>
              <a:cs typeface="Avenir"/>
            </a:endParaRPr>
          </a:p>
        </p:txBody>
      </p:sp>
      <p:sp>
        <p:nvSpPr>
          <p:cNvPr id="101" name="Google Shape;101;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dirty="0"/>
              <a:t>4</a:t>
            </a:fld>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Motivation</a:t>
            </a:r>
            <a:endParaRPr>
              <a:latin typeface="Avenir"/>
              <a:ea typeface="Avenir"/>
              <a:cs typeface="Avenir"/>
              <a:sym typeface="Avenir"/>
            </a:endParaRPr>
          </a:p>
        </p:txBody>
      </p:sp>
      <p:sp>
        <p:nvSpPr>
          <p:cNvPr id="107" name="Google Shape;107;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Clr>
                <a:schemeClr val="dk1"/>
              </a:buClr>
              <a:buSzPts val="1100"/>
              <a:buFont typeface="Arial"/>
              <a:buNone/>
            </a:pPr>
            <a:r>
              <a:rPr lang="en" b="1">
                <a:solidFill>
                  <a:schemeClr val="dk1"/>
                </a:solidFill>
                <a:latin typeface="Avenir"/>
                <a:ea typeface="Avenir"/>
                <a:cs typeface="Avenir"/>
                <a:sym typeface="Avenir"/>
              </a:rPr>
              <a:t>Why temporal networks?</a:t>
            </a:r>
            <a:endParaRPr b="1">
              <a:solidFill>
                <a:schemeClr val="dk1"/>
              </a:solidFill>
              <a:latin typeface="Avenir"/>
              <a:ea typeface="Avenir"/>
              <a:cs typeface="Avenir"/>
              <a:sym typeface="Avenir"/>
            </a:endParaRPr>
          </a:p>
          <a:p>
            <a:pPr marL="177800" lvl="0" indent="0" algn="l" rtl="0">
              <a:lnSpc>
                <a:spcPct val="150000"/>
              </a:lnSpc>
              <a:spcBef>
                <a:spcPts val="1200"/>
              </a:spcBef>
              <a:spcAft>
                <a:spcPts val="0"/>
              </a:spcAft>
              <a:buClr>
                <a:schemeClr val="dk1"/>
              </a:buClr>
              <a:buSzPts val="1100"/>
              <a:buFont typeface="Arial"/>
              <a:buNone/>
            </a:pPr>
            <a:r>
              <a:rPr lang="en">
                <a:solidFill>
                  <a:schemeClr val="dk1"/>
                </a:solidFill>
                <a:latin typeface="Avenir"/>
                <a:ea typeface="Avenir"/>
                <a:cs typeface="Avenir"/>
                <a:sym typeface="Avenir"/>
              </a:rPr>
              <a:t>No quantization error and no need to choose temporal resolution</a:t>
            </a:r>
            <a:endParaRPr>
              <a:solidFill>
                <a:schemeClr val="dk1"/>
              </a:solidFill>
              <a:latin typeface="Avenir"/>
              <a:ea typeface="Avenir"/>
              <a:cs typeface="Avenir"/>
              <a:sym typeface="Avenir"/>
            </a:endParaRPr>
          </a:p>
          <a:p>
            <a:pPr marL="177800" lvl="0" indent="0" algn="l" rtl="0">
              <a:lnSpc>
                <a:spcPct val="150000"/>
              </a:lnSpc>
              <a:spcBef>
                <a:spcPts val="400"/>
              </a:spcBef>
              <a:spcAft>
                <a:spcPts val="0"/>
              </a:spcAft>
              <a:buClr>
                <a:schemeClr val="dk1"/>
              </a:buClr>
              <a:buSzPts val="1100"/>
              <a:buFont typeface="Arial"/>
              <a:buNone/>
            </a:pPr>
            <a:r>
              <a:rPr lang="en">
                <a:solidFill>
                  <a:schemeClr val="dk1"/>
                </a:solidFill>
                <a:latin typeface="Avenir"/>
                <a:ea typeface="Avenir"/>
                <a:cs typeface="Avenir"/>
                <a:sym typeface="Avenir"/>
              </a:rPr>
              <a:t>Yield drawings of better quality compared to timesliced networks [1, 2]</a:t>
            </a:r>
            <a:endParaRPr>
              <a:solidFill>
                <a:schemeClr val="dk1"/>
              </a:solidFill>
              <a:latin typeface="Avenir"/>
              <a:ea typeface="Avenir"/>
              <a:cs typeface="Avenir"/>
              <a:sym typeface="Avenir"/>
            </a:endParaRPr>
          </a:p>
          <a:p>
            <a:pPr marL="177800" lvl="0" indent="0" algn="l" rtl="0">
              <a:lnSpc>
                <a:spcPct val="150000"/>
              </a:lnSpc>
              <a:spcBef>
                <a:spcPts val="400"/>
              </a:spcBef>
              <a:spcAft>
                <a:spcPts val="0"/>
              </a:spcAft>
              <a:buNone/>
            </a:pPr>
            <a:r>
              <a:rPr lang="en">
                <a:solidFill>
                  <a:schemeClr val="dk1"/>
                </a:solidFill>
                <a:latin typeface="Avenir"/>
                <a:ea typeface="Avenir"/>
                <a:cs typeface="Avenir"/>
                <a:sym typeface="Avenir"/>
              </a:rPr>
              <a:t>Recent research on improving scalability of temporal graph layout</a:t>
            </a:r>
            <a:endParaRPr>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r>
              <a:rPr lang="en" b="1">
                <a:solidFill>
                  <a:schemeClr val="dk1"/>
                </a:solidFill>
                <a:latin typeface="Avenir"/>
                <a:ea typeface="Avenir"/>
                <a:cs typeface="Avenir"/>
                <a:sym typeface="Avenir"/>
              </a:rPr>
              <a:t>Why 2D projections of temporal networks?</a:t>
            </a:r>
            <a:endParaRPr b="1">
              <a:solidFill>
                <a:schemeClr val="dk1"/>
              </a:solidFill>
              <a:latin typeface="Avenir"/>
              <a:ea typeface="Avenir"/>
              <a:cs typeface="Avenir"/>
              <a:sym typeface="Avenir"/>
            </a:endParaRPr>
          </a:p>
          <a:p>
            <a:pPr marL="177800" lvl="0" indent="0" algn="l" rtl="0">
              <a:lnSpc>
                <a:spcPct val="150000"/>
              </a:lnSpc>
              <a:spcBef>
                <a:spcPts val="1200"/>
              </a:spcBef>
              <a:spcAft>
                <a:spcPts val="0"/>
              </a:spcAft>
              <a:buClr>
                <a:schemeClr val="dk1"/>
              </a:buClr>
              <a:buSzPts val="1100"/>
              <a:buFont typeface="Arial"/>
              <a:buNone/>
            </a:pPr>
            <a:r>
              <a:rPr lang="en">
                <a:solidFill>
                  <a:schemeClr val="dk1"/>
                </a:solidFill>
                <a:latin typeface="Avenir"/>
                <a:ea typeface="Avenir"/>
                <a:cs typeface="Avenir"/>
                <a:sym typeface="Avenir"/>
              </a:rPr>
              <a:t>Usually 2D + t or 3D (STC) representations can be difficult to explore</a:t>
            </a:r>
            <a:endParaRPr>
              <a:solidFill>
                <a:schemeClr val="dk1"/>
              </a:solidFill>
              <a:latin typeface="Avenir"/>
              <a:ea typeface="Avenir"/>
              <a:cs typeface="Avenir"/>
              <a:sym typeface="Avenir"/>
            </a:endParaRPr>
          </a:p>
          <a:p>
            <a:pPr marL="177800" lvl="0" indent="0" algn="l" rtl="0">
              <a:lnSpc>
                <a:spcPct val="150000"/>
              </a:lnSpc>
              <a:spcBef>
                <a:spcPts val="400"/>
              </a:spcBef>
              <a:spcAft>
                <a:spcPts val="0"/>
              </a:spcAft>
              <a:buNone/>
            </a:pPr>
            <a:r>
              <a:rPr lang="en">
                <a:solidFill>
                  <a:schemeClr val="dk1"/>
                </a:solidFill>
                <a:latin typeface="Avenir"/>
                <a:ea typeface="Avenir"/>
                <a:cs typeface="Avenir"/>
                <a:sym typeface="Avenir"/>
              </a:rPr>
              <a:t>JP and AN do not scale well</a:t>
            </a:r>
            <a:endParaRPr>
              <a:solidFill>
                <a:schemeClr val="dk1"/>
              </a:solidFill>
              <a:latin typeface="Avenir"/>
              <a:ea typeface="Avenir"/>
              <a:cs typeface="Avenir"/>
              <a:sym typeface="Avenir"/>
            </a:endParaRPr>
          </a:p>
          <a:p>
            <a:pPr marL="177800" lvl="0" indent="0" algn="l" rtl="0">
              <a:lnSpc>
                <a:spcPct val="150000"/>
              </a:lnSpc>
              <a:spcBef>
                <a:spcPts val="400"/>
              </a:spcBef>
              <a:spcAft>
                <a:spcPts val="0"/>
              </a:spcAft>
              <a:buClr>
                <a:schemeClr val="dk1"/>
              </a:buClr>
              <a:buSzPts val="1100"/>
              <a:buFont typeface="Arial"/>
              <a:buNone/>
            </a:pPr>
            <a:r>
              <a:rPr lang="en">
                <a:solidFill>
                  <a:schemeClr val="dk1"/>
                </a:solidFill>
                <a:latin typeface="Avenir"/>
                <a:ea typeface="Avenir"/>
                <a:cs typeface="Avenir"/>
                <a:sym typeface="Avenir"/>
              </a:rPr>
              <a:t>2D representations are not explored</a:t>
            </a:r>
            <a:endParaRPr b="1">
              <a:solidFill>
                <a:schemeClr val="dk1"/>
              </a:solidFill>
              <a:latin typeface="Avenir"/>
              <a:ea typeface="Avenir"/>
              <a:cs typeface="Avenir"/>
              <a:sym typeface="Avenir"/>
            </a:endParaRPr>
          </a:p>
        </p:txBody>
      </p:sp>
      <p:sp>
        <p:nvSpPr>
          <p:cNvPr id="108" name="Google Shape;108;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09" name="Google Shape;109;p18"/>
          <p:cNvSpPr txBox="1"/>
          <p:nvPr/>
        </p:nvSpPr>
        <p:spPr>
          <a:xfrm>
            <a:off x="-30450" y="4663225"/>
            <a:ext cx="94251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latin typeface="Avenir"/>
                <a:ea typeface="Avenir"/>
                <a:cs typeface="Avenir"/>
                <a:sym typeface="Avenir"/>
              </a:rPr>
              <a:t>[1] </a:t>
            </a:r>
            <a:r>
              <a:rPr lang="en" sz="1000">
                <a:solidFill>
                  <a:schemeClr val="dk1"/>
                </a:solidFill>
                <a:highlight>
                  <a:srgbClr val="FFFFFF"/>
                </a:highlight>
                <a:latin typeface="Avenir"/>
                <a:ea typeface="Avenir"/>
                <a:cs typeface="Avenir"/>
                <a:sym typeface="Avenir"/>
              </a:rPr>
              <a:t>Arleo et al. “Event-based Dynamic Graph Drawing without the Agonizing Pain” CGF (2022), 10.1111/cgf.1461</a:t>
            </a:r>
            <a:endParaRPr sz="1000">
              <a:solidFill>
                <a:schemeClr val="dk1"/>
              </a:solidFill>
              <a:highlight>
                <a:srgbClr val="FFFFFF"/>
              </a:highlight>
              <a:latin typeface="Avenir"/>
              <a:ea typeface="Avenir"/>
              <a:cs typeface="Avenir"/>
              <a:sym typeface="Avenir"/>
            </a:endParaRPr>
          </a:p>
          <a:p>
            <a:pPr marL="0" lvl="0" indent="0" algn="l" rtl="0">
              <a:spcBef>
                <a:spcPts val="0"/>
              </a:spcBef>
              <a:spcAft>
                <a:spcPts val="0"/>
              </a:spcAft>
              <a:buNone/>
            </a:pPr>
            <a:r>
              <a:rPr lang="en" sz="1000">
                <a:solidFill>
                  <a:schemeClr val="dk1"/>
                </a:solidFill>
                <a:highlight>
                  <a:srgbClr val="FFFFFF"/>
                </a:highlight>
                <a:latin typeface="Avenir"/>
                <a:ea typeface="Avenir"/>
                <a:cs typeface="Avenir"/>
                <a:sym typeface="Avenir"/>
              </a:rPr>
              <a:t>[2] Simonetto et al. “Event-based Dynamic Graph Visualisation” IEEE TVCG (2018), 10.1109/TVCG.2018.2886901</a:t>
            </a:r>
            <a:endParaRPr sz="1000">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Avenir"/>
                <a:ea typeface="Avenir"/>
                <a:cs typeface="Avenir"/>
                <a:sym typeface="Avenir"/>
              </a:rPr>
              <a:t>Contribution</a:t>
            </a:r>
            <a:endParaRPr>
              <a:latin typeface="Avenir"/>
              <a:ea typeface="Avenir"/>
              <a:cs typeface="Avenir"/>
              <a:sym typeface="Avenir"/>
            </a:endParaRPr>
          </a:p>
        </p:txBody>
      </p:sp>
      <p:sp>
        <p:nvSpPr>
          <p:cNvPr id="115" name="Google Shape;115;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solidFill>
                  <a:schemeClr val="dk1"/>
                </a:solidFill>
                <a:latin typeface="Consolas"/>
                <a:ea typeface="Consolas"/>
                <a:cs typeface="Consolas"/>
                <a:sym typeface="Consolas"/>
              </a:rPr>
              <a:t>TimeLighting:</a:t>
            </a:r>
            <a:endParaRPr>
              <a:solidFill>
                <a:schemeClr val="dk1"/>
              </a:solidFill>
              <a:latin typeface="Consolas"/>
              <a:ea typeface="Consolas"/>
              <a:cs typeface="Consolas"/>
              <a:sym typeface="Consolas"/>
            </a:endParaRPr>
          </a:p>
          <a:p>
            <a:pPr marL="0" lvl="0" indent="457200" algn="l" rtl="0">
              <a:spcBef>
                <a:spcPts val="1200"/>
              </a:spcBef>
              <a:spcAft>
                <a:spcPts val="0"/>
              </a:spcAft>
              <a:buNone/>
            </a:pPr>
            <a:r>
              <a:rPr lang="en">
                <a:solidFill>
                  <a:schemeClr val="dk1"/>
                </a:solidFill>
                <a:latin typeface="Avenir"/>
                <a:ea typeface="Avenir"/>
                <a:cs typeface="Avenir"/>
                <a:sym typeface="Avenir"/>
              </a:rPr>
              <a:t>a guidance-enhanced Visual Analytics (VA) solution </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a:solidFill>
                  <a:schemeClr val="dk1"/>
                </a:solidFill>
                <a:latin typeface="Avenir"/>
                <a:ea typeface="Avenir"/>
                <a:cs typeface="Avenir"/>
                <a:sym typeface="Avenir"/>
              </a:rPr>
              <a:t>2D approach displaying full temporal resolution</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a:solidFill>
                  <a:schemeClr val="dk1"/>
                </a:solidFill>
                <a:latin typeface="Avenir"/>
                <a:ea typeface="Avenir"/>
                <a:cs typeface="Avenir"/>
                <a:sym typeface="Avenir"/>
              </a:rPr>
              <a:t>explore node trajectories </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a:solidFill>
                  <a:schemeClr val="dk1"/>
                </a:solidFill>
                <a:latin typeface="Avenir"/>
                <a:ea typeface="Avenir"/>
                <a:cs typeface="Avenir"/>
                <a:sym typeface="Avenir"/>
              </a:rPr>
              <a:t>understand temporal patterns/behaviors </a:t>
            </a:r>
            <a:endParaRPr>
              <a:solidFill>
                <a:schemeClr val="dk1"/>
              </a:solidFill>
              <a:latin typeface="Avenir"/>
              <a:ea typeface="Avenir"/>
              <a:cs typeface="Avenir"/>
              <a:sym typeface="Avenir"/>
            </a:endParaRPr>
          </a:p>
          <a:p>
            <a:pPr marL="0" lvl="0" indent="457200" algn="l" rtl="0">
              <a:spcBef>
                <a:spcPts val="1200"/>
              </a:spcBef>
              <a:spcAft>
                <a:spcPts val="0"/>
              </a:spcAft>
              <a:buNone/>
            </a:pPr>
            <a:r>
              <a:rPr lang="en">
                <a:solidFill>
                  <a:schemeClr val="dk1"/>
                </a:solidFill>
                <a:latin typeface="Avenir"/>
                <a:ea typeface="Avenir"/>
                <a:cs typeface="Avenir"/>
                <a:sym typeface="Avenir"/>
              </a:rPr>
              <a:t>extract insights from complex temporal dynamics </a:t>
            </a:r>
            <a:endParaRPr>
              <a:solidFill>
                <a:schemeClr val="dk1"/>
              </a:solidFill>
              <a:latin typeface="Avenir"/>
              <a:ea typeface="Avenir"/>
              <a:cs typeface="Avenir"/>
              <a:sym typeface="Avenir"/>
            </a:endParaRPr>
          </a:p>
          <a:p>
            <a:pPr marL="0" lvl="0" indent="0" algn="l" rtl="0">
              <a:spcBef>
                <a:spcPts val="1200"/>
              </a:spcBef>
              <a:spcAft>
                <a:spcPts val="0"/>
              </a:spcAft>
              <a:buClr>
                <a:schemeClr val="dk1"/>
              </a:buClr>
              <a:buSzPts val="1100"/>
              <a:buFont typeface="Arial"/>
              <a:buNone/>
            </a:pPr>
            <a:endParaRPr>
              <a:solidFill>
                <a:schemeClr val="dk1"/>
              </a:solidFill>
              <a:latin typeface="Avenir"/>
              <a:ea typeface="Avenir"/>
              <a:cs typeface="Avenir"/>
              <a:sym typeface="Avenir"/>
            </a:endParaRPr>
          </a:p>
          <a:p>
            <a:pPr marL="0" lvl="0" indent="0" algn="l" rtl="0">
              <a:spcBef>
                <a:spcPts val="1200"/>
              </a:spcBef>
              <a:spcAft>
                <a:spcPts val="1200"/>
              </a:spcAft>
              <a:buNone/>
            </a:pPr>
            <a:endParaRPr>
              <a:solidFill>
                <a:schemeClr val="dk1"/>
              </a:solidFill>
              <a:latin typeface="Avenir"/>
              <a:ea typeface="Avenir"/>
              <a:cs typeface="Avenir"/>
              <a:sym typeface="Avenir"/>
            </a:endParaRPr>
          </a:p>
        </p:txBody>
      </p:sp>
      <p:sp>
        <p:nvSpPr>
          <p:cNvPr id="116" name="Google Shape;11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 Metaphor</a:t>
            </a:r>
            <a:endParaRPr>
              <a:latin typeface="Avenir"/>
              <a:ea typeface="Avenir"/>
              <a:cs typeface="Avenir"/>
              <a:sym typeface="Avenir"/>
            </a:endParaRPr>
          </a:p>
        </p:txBody>
      </p:sp>
      <p:sp>
        <p:nvSpPr>
          <p:cNvPr id="92" name="Google Shape;9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
        <p:nvSpPr>
          <p:cNvPr id="93" name="Google Shape;9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4" name="Google Shape;94;p16"/>
          <p:cNvPicPr preferRelativeResize="0"/>
          <p:nvPr/>
        </p:nvPicPr>
        <p:blipFill>
          <a:blip r:embed="rId3">
            <a:alphaModFix/>
          </a:blip>
          <a:stretch>
            <a:fillRect/>
          </a:stretch>
        </p:blipFill>
        <p:spPr>
          <a:xfrm>
            <a:off x="681038" y="1152475"/>
            <a:ext cx="7781925" cy="3762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000000"/>
                </a:solidFill>
                <a:latin typeface="Consolas"/>
                <a:ea typeface="Consolas"/>
                <a:cs typeface="Consolas"/>
                <a:sym typeface="Consolas"/>
              </a:rPr>
              <a:t>TimeLighting</a:t>
            </a:r>
            <a:r>
              <a:rPr lang="en">
                <a:solidFill>
                  <a:srgbClr val="000000"/>
                </a:solidFill>
                <a:latin typeface="Avenir"/>
                <a:ea typeface="Avenir"/>
                <a:cs typeface="Avenir"/>
                <a:sym typeface="Avenir"/>
              </a:rPr>
              <a:t>: Data</a:t>
            </a:r>
            <a:endParaRPr>
              <a:solidFill>
                <a:srgbClr val="000000"/>
              </a:solidFill>
              <a:latin typeface="Avenir"/>
              <a:ea typeface="Avenir"/>
              <a:cs typeface="Avenir"/>
              <a:sym typeface="Avenir"/>
            </a:endParaRPr>
          </a:p>
        </p:txBody>
      </p:sp>
      <p:sp>
        <p:nvSpPr>
          <p:cNvPr id="122" name="Google Shape;12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solidFill>
                  <a:srgbClr val="000000"/>
                </a:solidFill>
                <a:latin typeface="Avenir"/>
                <a:ea typeface="Avenir"/>
                <a:cs typeface="Avenir"/>
                <a:sym typeface="Avenir"/>
              </a:rPr>
              <a:t>Temporal network </a:t>
            </a:r>
            <a:r>
              <a:rPr lang="en" b="1">
                <a:solidFill>
                  <a:srgbClr val="000000"/>
                </a:solidFill>
                <a:latin typeface="Avenir"/>
                <a:ea typeface="Avenir"/>
                <a:cs typeface="Avenir"/>
                <a:sym typeface="Avenir"/>
              </a:rPr>
              <a:t>D = (V, E, T) </a:t>
            </a:r>
            <a:endParaRPr b="1">
              <a:solidFill>
                <a:srgbClr val="000000"/>
              </a:solidFill>
              <a:latin typeface="Avenir"/>
              <a:ea typeface="Avenir"/>
              <a:cs typeface="Avenir"/>
              <a:sym typeface="Avenir"/>
            </a:endParaRPr>
          </a:p>
          <a:p>
            <a:pPr marL="0" lvl="0" indent="457200" algn="l" rtl="0">
              <a:spcBef>
                <a:spcPts val="1200"/>
              </a:spcBef>
              <a:spcAft>
                <a:spcPts val="0"/>
              </a:spcAft>
              <a:buNone/>
            </a:pPr>
            <a:r>
              <a:rPr lang="en" b="1">
                <a:solidFill>
                  <a:srgbClr val="000000"/>
                </a:solidFill>
                <a:latin typeface="Avenir"/>
                <a:ea typeface="Avenir"/>
                <a:cs typeface="Avenir"/>
                <a:sym typeface="Avenir"/>
              </a:rPr>
              <a:t>V</a:t>
            </a:r>
            <a:r>
              <a:rPr lang="en">
                <a:solidFill>
                  <a:srgbClr val="000000"/>
                </a:solidFill>
                <a:latin typeface="Avenir"/>
                <a:ea typeface="Avenir"/>
                <a:cs typeface="Avenir"/>
                <a:sym typeface="Avenir"/>
              </a:rPr>
              <a:t> the set of nodes</a:t>
            </a:r>
            <a:endParaRPr>
              <a:solidFill>
                <a:srgbClr val="000000"/>
              </a:solidFill>
              <a:latin typeface="Avenir"/>
              <a:ea typeface="Avenir"/>
              <a:cs typeface="Avenir"/>
              <a:sym typeface="Avenir"/>
            </a:endParaRPr>
          </a:p>
          <a:p>
            <a:pPr marL="0" lvl="0" indent="457200" algn="l" rtl="0">
              <a:spcBef>
                <a:spcPts val="1200"/>
              </a:spcBef>
              <a:spcAft>
                <a:spcPts val="0"/>
              </a:spcAft>
              <a:buNone/>
            </a:pPr>
            <a:r>
              <a:rPr lang="en" b="1">
                <a:solidFill>
                  <a:srgbClr val="000000"/>
                </a:solidFill>
                <a:latin typeface="Avenir"/>
                <a:ea typeface="Avenir"/>
                <a:cs typeface="Avenir"/>
                <a:sym typeface="Avenir"/>
              </a:rPr>
              <a:t>E</a:t>
            </a:r>
            <a:r>
              <a:rPr lang="en">
                <a:solidFill>
                  <a:srgbClr val="000000"/>
                </a:solidFill>
                <a:latin typeface="Avenir"/>
                <a:ea typeface="Avenir"/>
                <a:cs typeface="Avenir"/>
                <a:sym typeface="Avenir"/>
              </a:rPr>
              <a:t> the set of edges</a:t>
            </a:r>
            <a:endParaRPr>
              <a:solidFill>
                <a:srgbClr val="000000"/>
              </a:solidFill>
              <a:latin typeface="Avenir"/>
              <a:ea typeface="Avenir"/>
              <a:cs typeface="Avenir"/>
              <a:sym typeface="Avenir"/>
            </a:endParaRPr>
          </a:p>
          <a:p>
            <a:pPr marL="0" lvl="0" indent="457200" algn="l" rtl="0">
              <a:spcBef>
                <a:spcPts val="1200"/>
              </a:spcBef>
              <a:spcAft>
                <a:spcPts val="0"/>
              </a:spcAft>
              <a:buNone/>
            </a:pPr>
            <a:r>
              <a:rPr lang="en" b="1">
                <a:solidFill>
                  <a:srgbClr val="000000"/>
                </a:solidFill>
                <a:latin typeface="Avenir"/>
                <a:ea typeface="Avenir"/>
                <a:cs typeface="Avenir"/>
                <a:sym typeface="Avenir"/>
              </a:rPr>
              <a:t>T</a:t>
            </a:r>
            <a:r>
              <a:rPr lang="en">
                <a:solidFill>
                  <a:srgbClr val="000000"/>
                </a:solidFill>
                <a:latin typeface="Avenir"/>
                <a:ea typeface="Avenir"/>
                <a:cs typeface="Avenir"/>
                <a:sym typeface="Avenir"/>
              </a:rPr>
              <a:t> </a:t>
            </a:r>
            <a:r>
              <a:rPr lang="en" sz="1900">
                <a:solidFill>
                  <a:srgbClr val="000000"/>
                </a:solidFill>
              </a:rPr>
              <a:t>∈ ℜ</a:t>
            </a:r>
            <a:r>
              <a:rPr lang="en">
                <a:solidFill>
                  <a:srgbClr val="000000"/>
                </a:solidFill>
                <a:latin typeface="Avenir"/>
                <a:ea typeface="Avenir"/>
                <a:cs typeface="Avenir"/>
                <a:sym typeface="Avenir"/>
              </a:rPr>
              <a:t> time-dependent attributes</a:t>
            </a:r>
            <a:endParaRPr>
              <a:solidFill>
                <a:srgbClr val="000000"/>
              </a:solidFill>
              <a:latin typeface="Avenir"/>
              <a:ea typeface="Avenir"/>
              <a:cs typeface="Avenir"/>
              <a:sym typeface="Avenir"/>
            </a:endParaRPr>
          </a:p>
          <a:p>
            <a:pPr marL="0" lvl="0" indent="0" algn="l" rtl="0">
              <a:spcBef>
                <a:spcPts val="1200"/>
              </a:spcBef>
              <a:spcAft>
                <a:spcPts val="0"/>
              </a:spcAft>
              <a:buNone/>
            </a:pPr>
            <a:r>
              <a:rPr lang="en">
                <a:solidFill>
                  <a:srgbClr val="000000"/>
                </a:solidFill>
                <a:latin typeface="Avenir"/>
                <a:ea typeface="Avenir"/>
                <a:cs typeface="Avenir"/>
                <a:sym typeface="Avenir"/>
              </a:rPr>
              <a:t>Nodes and edges have attributes </a:t>
            </a:r>
            <a:endParaRPr>
              <a:solidFill>
                <a:srgbClr val="000000"/>
              </a:solidFill>
              <a:latin typeface="Avenir"/>
              <a:ea typeface="Avenir"/>
              <a:cs typeface="Avenir"/>
              <a:sym typeface="Avenir"/>
            </a:endParaRPr>
          </a:p>
          <a:p>
            <a:pPr marL="0" lvl="0" indent="0" algn="l" rtl="0">
              <a:spcBef>
                <a:spcPts val="1200"/>
              </a:spcBef>
              <a:spcAft>
                <a:spcPts val="0"/>
              </a:spcAft>
              <a:buNone/>
            </a:pPr>
            <a:r>
              <a:rPr lang="en">
                <a:solidFill>
                  <a:srgbClr val="000000"/>
                </a:solidFill>
                <a:latin typeface="Avenir"/>
                <a:ea typeface="Avenir"/>
                <a:cs typeface="Avenir"/>
                <a:sym typeface="Avenir"/>
              </a:rPr>
              <a:t>(piecewise linear functions in time)</a:t>
            </a:r>
            <a:endParaRPr>
              <a:solidFill>
                <a:srgbClr val="000000"/>
              </a:solidFill>
              <a:latin typeface="Avenir"/>
              <a:ea typeface="Avenir"/>
              <a:cs typeface="Avenir"/>
              <a:sym typeface="Avenir"/>
            </a:endParaRPr>
          </a:p>
          <a:p>
            <a:pPr marL="0" lvl="0" indent="457200" algn="l" rtl="0">
              <a:spcBef>
                <a:spcPts val="1200"/>
              </a:spcBef>
              <a:spcAft>
                <a:spcPts val="0"/>
              </a:spcAft>
              <a:buNone/>
            </a:pPr>
            <a:r>
              <a:rPr lang="en" sz="2100" b="1">
                <a:solidFill>
                  <a:srgbClr val="000000"/>
                </a:solidFill>
                <a:latin typeface="Avenir"/>
                <a:ea typeface="Avenir"/>
                <a:cs typeface="Avenir"/>
                <a:sym typeface="Avenir"/>
              </a:rPr>
              <a:t>V × </a:t>
            </a:r>
            <a:r>
              <a:rPr lang="en" sz="2100" b="1" i="1">
                <a:solidFill>
                  <a:srgbClr val="000000"/>
                </a:solidFill>
                <a:latin typeface="Avenir"/>
                <a:ea typeface="Avenir"/>
                <a:cs typeface="Avenir"/>
                <a:sym typeface="Avenir"/>
              </a:rPr>
              <a:t>T</a:t>
            </a:r>
            <a:r>
              <a:rPr lang="en">
                <a:solidFill>
                  <a:srgbClr val="000000"/>
                </a:solidFill>
                <a:latin typeface="Avenir"/>
                <a:ea typeface="Avenir"/>
                <a:cs typeface="Avenir"/>
                <a:sym typeface="Avenir"/>
              </a:rPr>
              <a:t> for nodes </a:t>
            </a:r>
            <a:endParaRPr>
              <a:solidFill>
                <a:srgbClr val="000000"/>
              </a:solidFill>
              <a:latin typeface="Avenir"/>
              <a:ea typeface="Avenir"/>
              <a:cs typeface="Avenir"/>
              <a:sym typeface="Avenir"/>
            </a:endParaRPr>
          </a:p>
          <a:p>
            <a:pPr marL="0" lvl="0" indent="457200" algn="l" rtl="0">
              <a:spcBef>
                <a:spcPts val="1200"/>
              </a:spcBef>
              <a:spcAft>
                <a:spcPts val="1200"/>
              </a:spcAft>
              <a:buNone/>
            </a:pPr>
            <a:r>
              <a:rPr lang="en" sz="2100" b="1">
                <a:solidFill>
                  <a:schemeClr val="dk1"/>
                </a:solidFill>
                <a:latin typeface="Avenir"/>
                <a:ea typeface="Avenir"/>
                <a:cs typeface="Avenir"/>
                <a:sym typeface="Avenir"/>
              </a:rPr>
              <a:t>E × </a:t>
            </a:r>
            <a:r>
              <a:rPr lang="en" sz="2100" b="1" i="1">
                <a:solidFill>
                  <a:schemeClr val="dk1"/>
                </a:solidFill>
                <a:latin typeface="Avenir"/>
                <a:ea typeface="Avenir"/>
                <a:cs typeface="Avenir"/>
                <a:sym typeface="Avenir"/>
              </a:rPr>
              <a:t>T</a:t>
            </a:r>
            <a:r>
              <a:rPr lang="en">
                <a:solidFill>
                  <a:srgbClr val="000000"/>
                </a:solidFill>
                <a:latin typeface="Avenir"/>
                <a:ea typeface="Avenir"/>
                <a:cs typeface="Avenir"/>
                <a:sym typeface="Avenir"/>
              </a:rPr>
              <a:t> for edges</a:t>
            </a:r>
            <a:endParaRPr>
              <a:solidFill>
                <a:srgbClr val="000000"/>
              </a:solidFill>
              <a:latin typeface="Avenir"/>
              <a:ea typeface="Avenir"/>
              <a:cs typeface="Avenir"/>
              <a:sym typeface="Avenir"/>
            </a:endParaRPr>
          </a:p>
        </p:txBody>
      </p:sp>
      <p:sp>
        <p:nvSpPr>
          <p:cNvPr id="123" name="Google Shape;123;p20"/>
          <p:cNvSpPr txBox="1"/>
          <p:nvPr/>
        </p:nvSpPr>
        <p:spPr>
          <a:xfrm>
            <a:off x="5626680" y="294000"/>
            <a:ext cx="3000000" cy="2432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marL="0" lvl="0" indent="0" algn="l" rtl="0">
              <a:lnSpc>
                <a:spcPct val="115000"/>
              </a:lnSpc>
              <a:spcBef>
                <a:spcPts val="1200"/>
              </a:spcBef>
              <a:spcAft>
                <a:spcPts val="0"/>
              </a:spcAft>
              <a:buNone/>
            </a:pPr>
            <a:r>
              <a:rPr lang="en">
                <a:solidFill>
                  <a:schemeClr val="dk1"/>
                </a:solidFill>
                <a:latin typeface="Avenir"/>
                <a:ea typeface="Avenir"/>
                <a:cs typeface="Avenir"/>
                <a:sym typeface="Avenir"/>
              </a:rPr>
              <a:t>Appearance attribute models intervals where nodes and edges exist:</a:t>
            </a:r>
            <a:endParaRPr>
              <a:solidFill>
                <a:schemeClr val="dk1"/>
              </a:solidFill>
              <a:latin typeface="Avenir"/>
              <a:ea typeface="Avenir"/>
              <a:cs typeface="Avenir"/>
              <a:sym typeface="Avenir"/>
            </a:endParaRPr>
          </a:p>
          <a:p>
            <a:pPr marL="0" lvl="0" indent="0" algn="l" rtl="0">
              <a:lnSpc>
                <a:spcPct val="115000"/>
              </a:lnSpc>
              <a:spcBef>
                <a:spcPts val="1200"/>
              </a:spcBef>
              <a:spcAft>
                <a:spcPts val="0"/>
              </a:spcAft>
              <a:buNone/>
            </a:pPr>
            <a:r>
              <a:rPr lang="en" sz="1800" b="1">
                <a:solidFill>
                  <a:schemeClr val="dk1"/>
                </a:solidFill>
                <a:latin typeface="Avenir"/>
                <a:ea typeface="Avenir"/>
                <a:cs typeface="Avenir"/>
                <a:sym typeface="Avenir"/>
              </a:rPr>
              <a:t>A</a:t>
            </a:r>
            <a:r>
              <a:rPr lang="en" sz="2400" b="1" baseline="-25000">
                <a:solidFill>
                  <a:schemeClr val="dk1"/>
                </a:solidFill>
                <a:latin typeface="Avenir"/>
                <a:ea typeface="Avenir"/>
                <a:cs typeface="Avenir"/>
                <a:sym typeface="Avenir"/>
              </a:rPr>
              <a:t>v</a:t>
            </a:r>
            <a:r>
              <a:rPr lang="en" sz="1800" b="1" baseline="-25000">
                <a:solidFill>
                  <a:schemeClr val="dk1"/>
                </a:solidFill>
                <a:latin typeface="Avenir"/>
                <a:ea typeface="Avenir"/>
                <a:cs typeface="Avenir"/>
                <a:sym typeface="Avenir"/>
              </a:rPr>
              <a:t> </a:t>
            </a:r>
            <a:r>
              <a:rPr lang="en" sz="1800" b="1">
                <a:solidFill>
                  <a:schemeClr val="dk1"/>
                </a:solidFill>
                <a:latin typeface="Avenir"/>
                <a:ea typeface="Avenir"/>
                <a:cs typeface="Avenir"/>
                <a:sym typeface="Avenir"/>
              </a:rPr>
              <a:t>: V  × T → [true, false]</a:t>
            </a:r>
            <a:endParaRPr sz="1800" b="1">
              <a:solidFill>
                <a:schemeClr val="dk1"/>
              </a:solidFill>
              <a:latin typeface="Avenir"/>
              <a:ea typeface="Avenir"/>
              <a:cs typeface="Avenir"/>
              <a:sym typeface="Avenir"/>
            </a:endParaRPr>
          </a:p>
          <a:p>
            <a:pPr marL="0" lvl="0" indent="0" algn="l" rtl="0">
              <a:lnSpc>
                <a:spcPct val="115000"/>
              </a:lnSpc>
              <a:spcBef>
                <a:spcPts val="1200"/>
              </a:spcBef>
              <a:spcAft>
                <a:spcPts val="1200"/>
              </a:spcAft>
              <a:buNone/>
            </a:pPr>
            <a:r>
              <a:rPr lang="en" sz="1800" b="1">
                <a:solidFill>
                  <a:schemeClr val="dk1"/>
                </a:solidFill>
                <a:latin typeface="Avenir"/>
                <a:ea typeface="Avenir"/>
                <a:cs typeface="Avenir"/>
                <a:sym typeface="Avenir"/>
              </a:rPr>
              <a:t>A</a:t>
            </a:r>
            <a:r>
              <a:rPr lang="en" sz="2400" b="1" baseline="-25000">
                <a:solidFill>
                  <a:schemeClr val="dk1"/>
                </a:solidFill>
                <a:latin typeface="Avenir"/>
                <a:ea typeface="Avenir"/>
                <a:cs typeface="Avenir"/>
                <a:sym typeface="Avenir"/>
              </a:rPr>
              <a:t>e</a:t>
            </a:r>
            <a:r>
              <a:rPr lang="en" sz="1800" b="1" baseline="-25000">
                <a:solidFill>
                  <a:schemeClr val="dk1"/>
                </a:solidFill>
                <a:latin typeface="Avenir"/>
                <a:ea typeface="Avenir"/>
                <a:cs typeface="Avenir"/>
                <a:sym typeface="Avenir"/>
              </a:rPr>
              <a:t> </a:t>
            </a:r>
            <a:r>
              <a:rPr lang="en" sz="1800" b="1">
                <a:solidFill>
                  <a:schemeClr val="dk1"/>
                </a:solidFill>
                <a:latin typeface="Avenir"/>
                <a:ea typeface="Avenir"/>
                <a:cs typeface="Avenir"/>
                <a:sym typeface="Avenir"/>
              </a:rPr>
              <a:t>: V  × T → [true, false] </a:t>
            </a:r>
            <a:endParaRPr sz="1800" b="1"/>
          </a:p>
        </p:txBody>
      </p:sp>
      <p:sp>
        <p:nvSpPr>
          <p:cNvPr id="124" name="Google Shape;12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
        <p:nvSpPr>
          <p:cNvPr id="125" name="Google Shape;125;p20"/>
          <p:cNvSpPr txBox="1"/>
          <p:nvPr/>
        </p:nvSpPr>
        <p:spPr>
          <a:xfrm>
            <a:off x="5626680" y="2444350"/>
            <a:ext cx="3000000" cy="2215961"/>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solidFill>
                <a:schemeClr val="dk1"/>
              </a:solidFill>
              <a:latin typeface="Avenir"/>
              <a:ea typeface="Avenir"/>
              <a:cs typeface="Avenir"/>
              <a:sym typeface="Avenir"/>
            </a:endParaRPr>
          </a:p>
          <a:p>
            <a:pPr>
              <a:lnSpc>
                <a:spcPct val="115000"/>
              </a:lnSpc>
              <a:spcBef>
                <a:spcPts val="1200"/>
              </a:spcBef>
            </a:pPr>
            <a:r>
              <a:rPr lang="en" dirty="0">
                <a:solidFill>
                  <a:schemeClr val="dk1"/>
                </a:solidFill>
                <a:latin typeface="Avenir"/>
                <a:ea typeface="Avenir"/>
                <a:cs typeface="Avenir"/>
                <a:sym typeface="Avenir"/>
              </a:rPr>
              <a:t>Position attribute models x, y coordinates of nodes in intervals where they exist [1]:</a:t>
            </a:r>
            <a:endParaRPr dirty="0">
              <a:solidFill>
                <a:schemeClr val="dk1"/>
              </a:solidFill>
              <a:latin typeface="Avenir"/>
              <a:ea typeface="Avenir"/>
              <a:cs typeface="Avenir"/>
              <a:sym typeface="Avenir"/>
            </a:endParaRPr>
          </a:p>
          <a:p>
            <a:pPr marL="0" lvl="0" indent="0" algn="l" rtl="0">
              <a:lnSpc>
                <a:spcPct val="115000"/>
              </a:lnSpc>
              <a:spcBef>
                <a:spcPts val="1200"/>
              </a:spcBef>
              <a:spcAft>
                <a:spcPts val="0"/>
              </a:spcAft>
              <a:buNone/>
            </a:pPr>
            <a:endParaRPr>
              <a:solidFill>
                <a:schemeClr val="dk1"/>
              </a:solidFill>
              <a:latin typeface="Avenir"/>
              <a:ea typeface="Avenir"/>
              <a:cs typeface="Avenir"/>
              <a:sym typeface="Avenir"/>
            </a:endParaRPr>
          </a:p>
          <a:p>
            <a:pPr marL="0" lvl="0" indent="0" algn="l" rtl="0">
              <a:lnSpc>
                <a:spcPct val="115000"/>
              </a:lnSpc>
              <a:spcBef>
                <a:spcPts val="1200"/>
              </a:spcBef>
              <a:spcAft>
                <a:spcPts val="1200"/>
              </a:spcAft>
              <a:buNone/>
            </a:pPr>
            <a:endParaRPr sz="1000"/>
          </a:p>
        </p:txBody>
      </p:sp>
      <p:sp>
        <p:nvSpPr>
          <p:cNvPr id="126" name="Google Shape;126;p20"/>
          <p:cNvSpPr txBox="1"/>
          <p:nvPr/>
        </p:nvSpPr>
        <p:spPr>
          <a:xfrm>
            <a:off x="6149611" y="3738831"/>
            <a:ext cx="619800" cy="1121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3000">
                <a:solidFill>
                  <a:schemeClr val="dk1"/>
                </a:solidFill>
                <a:latin typeface="Avenir"/>
                <a:ea typeface="Avenir"/>
                <a:cs typeface="Avenir"/>
                <a:sym typeface="Avenir"/>
              </a:rPr>
              <a:t>⎰</a:t>
            </a:r>
            <a:endParaRPr sz="3000">
              <a:solidFill>
                <a:schemeClr val="dk1"/>
              </a:solidFill>
              <a:latin typeface="Avenir"/>
              <a:ea typeface="Avenir"/>
              <a:cs typeface="Avenir"/>
              <a:sym typeface="Avenir"/>
            </a:endParaRPr>
          </a:p>
          <a:p>
            <a:pPr marL="0" lvl="0" indent="0" algn="l" rtl="0">
              <a:lnSpc>
                <a:spcPct val="100000"/>
              </a:lnSpc>
              <a:spcBef>
                <a:spcPts val="100"/>
              </a:spcBef>
              <a:spcAft>
                <a:spcPts val="100"/>
              </a:spcAft>
              <a:buNone/>
            </a:pPr>
            <a:r>
              <a:rPr lang="en" sz="3000">
                <a:solidFill>
                  <a:schemeClr val="dk1"/>
                </a:solidFill>
                <a:latin typeface="Avenir"/>
                <a:ea typeface="Avenir"/>
                <a:cs typeface="Avenir"/>
                <a:sym typeface="Avenir"/>
              </a:rPr>
              <a:t>⎱</a:t>
            </a:r>
            <a:endParaRPr sz="3000"/>
          </a:p>
        </p:txBody>
      </p:sp>
      <p:sp>
        <p:nvSpPr>
          <p:cNvPr id="128" name="Google Shape;128;p20"/>
          <p:cNvSpPr txBox="1"/>
          <p:nvPr/>
        </p:nvSpPr>
        <p:spPr>
          <a:xfrm>
            <a:off x="5243282" y="3999404"/>
            <a:ext cx="1291592" cy="7632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400" b="1">
                <a:solidFill>
                  <a:schemeClr val="dk1"/>
                </a:solidFill>
                <a:latin typeface="Avenir"/>
                <a:ea typeface="Avenir"/>
                <a:cs typeface="Avenir"/>
                <a:sym typeface="Avenir"/>
              </a:rPr>
              <a:t>P</a:t>
            </a:r>
            <a:r>
              <a:rPr lang="en" sz="2400" b="1" baseline="-25000">
                <a:solidFill>
                  <a:schemeClr val="dk1"/>
                </a:solidFill>
                <a:latin typeface="Avenir"/>
                <a:ea typeface="Avenir"/>
                <a:cs typeface="Avenir"/>
                <a:sym typeface="Avenir"/>
              </a:rPr>
              <a:t>v</a:t>
            </a:r>
            <a:r>
              <a:rPr lang="en" sz="2400" b="1">
                <a:solidFill>
                  <a:schemeClr val="dk1"/>
                </a:solidFill>
                <a:latin typeface="Avenir"/>
                <a:ea typeface="Avenir"/>
                <a:cs typeface="Avenir"/>
                <a:sym typeface="Avenir"/>
              </a:rPr>
              <a:t>(t) =</a:t>
            </a:r>
            <a:endParaRPr/>
          </a:p>
        </p:txBody>
      </p:sp>
      <p:pic>
        <p:nvPicPr>
          <p:cNvPr id="2" name="Picture 1" descr="A black text on a white background&#10;&#10;Description automatically generated">
            <a:extLst>
              <a:ext uri="{FF2B5EF4-FFF2-40B4-BE49-F238E27FC236}">
                <a16:creationId xmlns:a16="http://schemas.microsoft.com/office/drawing/2014/main" id="{84EA7C52-4EE8-4FD7-10A3-B679ED2C6EAB}"/>
              </a:ext>
            </a:extLst>
          </p:cNvPr>
          <p:cNvPicPr>
            <a:picLocks noChangeAspect="1"/>
          </p:cNvPicPr>
          <p:nvPr/>
        </p:nvPicPr>
        <p:blipFill rotWithShape="1">
          <a:blip r:embed="rId3"/>
          <a:srcRect t="-211" r="6157" b="508"/>
          <a:stretch/>
        </p:blipFill>
        <p:spPr>
          <a:xfrm>
            <a:off x="6489441" y="3738831"/>
            <a:ext cx="2574299" cy="1144906"/>
          </a:xfrm>
          <a:prstGeom prst="rect">
            <a:avLst/>
          </a:prstGeom>
        </p:spPr>
      </p:pic>
      <p:sp>
        <p:nvSpPr>
          <p:cNvPr id="4" name="Google Shape;109;p18">
            <a:extLst>
              <a:ext uri="{FF2B5EF4-FFF2-40B4-BE49-F238E27FC236}">
                <a16:creationId xmlns:a16="http://schemas.microsoft.com/office/drawing/2014/main" id="{3C6E56E5-4F0A-843D-AC73-2414DB619C4E}"/>
              </a:ext>
            </a:extLst>
          </p:cNvPr>
          <p:cNvSpPr txBox="1"/>
          <p:nvPr/>
        </p:nvSpPr>
        <p:spPr>
          <a:xfrm>
            <a:off x="-30450" y="4836845"/>
            <a:ext cx="9425100" cy="36160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dirty="0">
                <a:latin typeface="Avenir"/>
                <a:ea typeface="Avenir"/>
                <a:cs typeface="Avenir"/>
                <a:sym typeface="Avenir"/>
              </a:rPr>
              <a:t>[1] </a:t>
            </a:r>
            <a:r>
              <a:rPr lang="en" sz="1000" dirty="0">
                <a:solidFill>
                  <a:schemeClr val="dk1"/>
                </a:solidFill>
                <a:highlight>
                  <a:srgbClr val="FFFFFF"/>
                </a:highlight>
                <a:latin typeface="Avenir"/>
                <a:ea typeface="Avenir"/>
                <a:cs typeface="Avenir"/>
                <a:sym typeface="Avenir"/>
              </a:rPr>
              <a:t>Arleo et al. “Event-based Dynamic Graph Drawing without the Agonizing Pain” CGF (2022), 10.1111/cgf.1461</a:t>
            </a:r>
            <a:endParaRPr sz="1000" dirty="0">
              <a:solidFill>
                <a:schemeClr val="dk1"/>
              </a:solidFill>
              <a:highlight>
                <a:srgbClr val="FFFFFF"/>
              </a:highlight>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onsolas"/>
                <a:ea typeface="Consolas"/>
                <a:cs typeface="Consolas"/>
                <a:sym typeface="Consolas"/>
              </a:rPr>
              <a:t>TimeLighting</a:t>
            </a:r>
            <a:r>
              <a:rPr lang="en">
                <a:latin typeface="Avenir"/>
                <a:ea typeface="Avenir"/>
                <a:cs typeface="Avenir"/>
                <a:sym typeface="Avenir"/>
              </a:rPr>
              <a:t>: Tasks</a:t>
            </a:r>
            <a:endParaRPr>
              <a:latin typeface="Avenir"/>
              <a:ea typeface="Avenir"/>
              <a:cs typeface="Avenir"/>
              <a:sym typeface="Avenir"/>
            </a:endParaRPr>
          </a:p>
        </p:txBody>
      </p:sp>
      <p:sp>
        <p:nvSpPr>
          <p:cNvPr id="134" name="Google Shape;134;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1111"/>
              <a:buFont typeface="Arial"/>
              <a:buNone/>
            </a:pPr>
            <a:r>
              <a:rPr lang="en">
                <a:solidFill>
                  <a:schemeClr val="dk1"/>
                </a:solidFill>
                <a:latin typeface="Avenir"/>
                <a:ea typeface="Avenir"/>
                <a:cs typeface="Avenir"/>
                <a:sym typeface="Avenir"/>
              </a:rPr>
              <a:t>Based on task taxonomies for dynamic network visualization [1,2]</a:t>
            </a:r>
            <a:endParaRPr>
              <a:solidFill>
                <a:schemeClr val="dk1"/>
              </a:solidFill>
              <a:latin typeface="Avenir"/>
              <a:ea typeface="Avenir"/>
              <a:cs typeface="Avenir"/>
              <a:sym typeface="Avenir"/>
            </a:endParaRPr>
          </a:p>
          <a:p>
            <a:pPr marL="0" lvl="0" indent="0" algn="l" rtl="0">
              <a:spcBef>
                <a:spcPts val="1200"/>
              </a:spcBef>
              <a:spcAft>
                <a:spcPts val="0"/>
              </a:spcAft>
              <a:buClr>
                <a:schemeClr val="dk1"/>
              </a:buClr>
              <a:buSzPct val="61111"/>
              <a:buFont typeface="Arial"/>
              <a:buNone/>
            </a:pPr>
            <a:r>
              <a:rPr lang="en" b="1">
                <a:solidFill>
                  <a:schemeClr val="dk1"/>
                </a:solidFill>
                <a:latin typeface="Avenir"/>
                <a:ea typeface="Avenir"/>
                <a:cs typeface="Avenir"/>
                <a:sym typeface="Avenir"/>
              </a:rPr>
              <a:t>T1</a:t>
            </a:r>
            <a:r>
              <a:rPr lang="en">
                <a:solidFill>
                  <a:schemeClr val="dk1"/>
                </a:solidFill>
                <a:latin typeface="Avenir"/>
                <a:ea typeface="Avenir"/>
                <a:cs typeface="Avenir"/>
                <a:sym typeface="Avenir"/>
              </a:rPr>
              <a:t>: </a:t>
            </a:r>
            <a:r>
              <a:rPr lang="en" b="1">
                <a:solidFill>
                  <a:schemeClr val="dk1"/>
                </a:solidFill>
                <a:latin typeface="Avenir"/>
                <a:ea typeface="Avenir"/>
                <a:cs typeface="Avenir"/>
                <a:sym typeface="Avenir"/>
              </a:rPr>
              <a:t>Overview</a:t>
            </a:r>
            <a:r>
              <a:rPr lang="en">
                <a:solidFill>
                  <a:schemeClr val="dk1"/>
                </a:solidFill>
                <a:latin typeface="Avenir"/>
                <a:ea typeface="Avenir"/>
                <a:cs typeface="Avenir"/>
                <a:sym typeface="Avenir"/>
              </a:rPr>
              <a:t>. </a:t>
            </a:r>
            <a:endParaRPr>
              <a:solidFill>
                <a:schemeClr val="dk1"/>
              </a:solidFill>
              <a:latin typeface="Avenir"/>
              <a:ea typeface="Avenir"/>
              <a:cs typeface="Avenir"/>
              <a:sym typeface="Avenir"/>
            </a:endParaRPr>
          </a:p>
          <a:p>
            <a:pPr marL="0" lvl="0" indent="457200" algn="l" rtl="0">
              <a:spcBef>
                <a:spcPts val="1200"/>
              </a:spcBef>
              <a:spcAft>
                <a:spcPts val="0"/>
              </a:spcAft>
              <a:buClr>
                <a:schemeClr val="dk1"/>
              </a:buClr>
              <a:buSzPct val="61111"/>
              <a:buFont typeface="Arial"/>
              <a:buNone/>
            </a:pPr>
            <a:r>
              <a:rPr lang="en">
                <a:solidFill>
                  <a:schemeClr val="dk1"/>
                </a:solidFill>
                <a:latin typeface="Avenir"/>
                <a:ea typeface="Avenir"/>
                <a:cs typeface="Avenir"/>
                <a:sym typeface="Avenir"/>
              </a:rPr>
              <a:t>provide an overview of the temporal information </a:t>
            </a:r>
            <a:endParaRPr>
              <a:solidFill>
                <a:schemeClr val="dk1"/>
              </a:solidFill>
              <a:latin typeface="Avenir"/>
              <a:ea typeface="Avenir"/>
              <a:cs typeface="Avenir"/>
              <a:sym typeface="Avenir"/>
            </a:endParaRPr>
          </a:p>
          <a:p>
            <a:pPr marL="0" lvl="0" indent="0" algn="l" rtl="0">
              <a:spcBef>
                <a:spcPts val="1200"/>
              </a:spcBef>
              <a:spcAft>
                <a:spcPts val="0"/>
              </a:spcAft>
              <a:buClr>
                <a:schemeClr val="dk1"/>
              </a:buClr>
              <a:buSzPct val="61111"/>
              <a:buFont typeface="Arial"/>
              <a:buNone/>
            </a:pPr>
            <a:r>
              <a:rPr lang="en" b="1">
                <a:solidFill>
                  <a:schemeClr val="dk1"/>
                </a:solidFill>
                <a:latin typeface="Avenir"/>
                <a:ea typeface="Avenir"/>
                <a:cs typeface="Avenir"/>
                <a:sym typeface="Avenir"/>
              </a:rPr>
              <a:t>T2</a:t>
            </a:r>
            <a:r>
              <a:rPr lang="en">
                <a:solidFill>
                  <a:schemeClr val="dk1"/>
                </a:solidFill>
                <a:latin typeface="Avenir"/>
                <a:ea typeface="Avenir"/>
                <a:cs typeface="Avenir"/>
                <a:sym typeface="Avenir"/>
              </a:rPr>
              <a:t>: </a:t>
            </a:r>
            <a:r>
              <a:rPr lang="en" b="1">
                <a:solidFill>
                  <a:schemeClr val="dk1"/>
                </a:solidFill>
                <a:latin typeface="Avenir"/>
                <a:ea typeface="Avenir"/>
                <a:cs typeface="Avenir"/>
                <a:sym typeface="Avenir"/>
              </a:rPr>
              <a:t>Event Tracking</a:t>
            </a:r>
            <a:r>
              <a:rPr lang="en">
                <a:solidFill>
                  <a:schemeClr val="dk1"/>
                </a:solidFill>
                <a:latin typeface="Avenir"/>
                <a:ea typeface="Avenir"/>
                <a:cs typeface="Avenir"/>
                <a:sym typeface="Avenir"/>
              </a:rPr>
              <a:t>.</a:t>
            </a:r>
            <a:endParaRPr>
              <a:solidFill>
                <a:schemeClr val="dk1"/>
              </a:solidFill>
              <a:latin typeface="Avenir"/>
              <a:ea typeface="Avenir"/>
              <a:cs typeface="Avenir"/>
              <a:sym typeface="Avenir"/>
            </a:endParaRPr>
          </a:p>
          <a:p>
            <a:pPr marL="0" lvl="0" indent="457200" algn="l" rtl="0">
              <a:spcBef>
                <a:spcPts val="1200"/>
              </a:spcBef>
              <a:spcAft>
                <a:spcPts val="0"/>
              </a:spcAft>
              <a:buClr>
                <a:schemeClr val="dk1"/>
              </a:buClr>
              <a:buSzPct val="61111"/>
              <a:buFont typeface="Arial"/>
              <a:buNone/>
            </a:pPr>
            <a:r>
              <a:rPr lang="en">
                <a:solidFill>
                  <a:schemeClr val="dk1"/>
                </a:solidFill>
                <a:latin typeface="Avenir"/>
                <a:ea typeface="Avenir"/>
                <a:cs typeface="Avenir"/>
                <a:sym typeface="Avenir"/>
              </a:rPr>
              <a:t>understanding the dynamics and events' frequency</a:t>
            </a:r>
            <a:endParaRPr>
              <a:solidFill>
                <a:schemeClr val="dk1"/>
              </a:solidFill>
              <a:latin typeface="Avenir"/>
              <a:ea typeface="Avenir"/>
              <a:cs typeface="Avenir"/>
              <a:sym typeface="Avenir"/>
            </a:endParaRPr>
          </a:p>
          <a:p>
            <a:pPr marL="0" lvl="0" indent="457200" algn="l" rtl="0">
              <a:spcBef>
                <a:spcPts val="1200"/>
              </a:spcBef>
              <a:spcAft>
                <a:spcPts val="0"/>
              </a:spcAft>
              <a:buClr>
                <a:schemeClr val="dk1"/>
              </a:buClr>
              <a:buSzPct val="61111"/>
              <a:buFont typeface="Arial"/>
              <a:buNone/>
            </a:pPr>
            <a:r>
              <a:rPr lang="en">
                <a:solidFill>
                  <a:schemeClr val="dk1"/>
                </a:solidFill>
                <a:latin typeface="Avenir"/>
                <a:ea typeface="Avenir"/>
                <a:cs typeface="Avenir"/>
                <a:sym typeface="Avenir"/>
              </a:rPr>
              <a:t>understand the node movement over time (e.g., speed, repetition, etc.) </a:t>
            </a:r>
            <a:endParaRPr>
              <a:solidFill>
                <a:schemeClr val="dk1"/>
              </a:solidFill>
              <a:latin typeface="Avenir"/>
              <a:ea typeface="Avenir"/>
              <a:cs typeface="Avenir"/>
              <a:sym typeface="Avenir"/>
            </a:endParaRPr>
          </a:p>
          <a:p>
            <a:pPr marL="0" lvl="0" indent="0" algn="l" rtl="0">
              <a:spcBef>
                <a:spcPts val="1200"/>
              </a:spcBef>
              <a:spcAft>
                <a:spcPts val="0"/>
              </a:spcAft>
              <a:buClr>
                <a:schemeClr val="dk1"/>
              </a:buClr>
              <a:buSzPct val="61111"/>
              <a:buFont typeface="Arial"/>
              <a:buNone/>
            </a:pPr>
            <a:r>
              <a:rPr lang="en" b="1">
                <a:solidFill>
                  <a:schemeClr val="dk1"/>
                </a:solidFill>
                <a:latin typeface="Avenir"/>
                <a:ea typeface="Avenir"/>
                <a:cs typeface="Avenir"/>
                <a:sym typeface="Avenir"/>
              </a:rPr>
              <a:t>T3</a:t>
            </a:r>
            <a:r>
              <a:rPr lang="en">
                <a:solidFill>
                  <a:schemeClr val="dk1"/>
                </a:solidFill>
                <a:latin typeface="Avenir"/>
                <a:ea typeface="Avenir"/>
                <a:cs typeface="Avenir"/>
                <a:sym typeface="Avenir"/>
              </a:rPr>
              <a:t>: </a:t>
            </a:r>
            <a:r>
              <a:rPr lang="en" b="1">
                <a:solidFill>
                  <a:schemeClr val="dk1"/>
                </a:solidFill>
                <a:latin typeface="Avenir"/>
                <a:ea typeface="Avenir"/>
                <a:cs typeface="Avenir"/>
                <a:sym typeface="Avenir"/>
              </a:rPr>
              <a:t>Investigate relationships</a:t>
            </a:r>
            <a:r>
              <a:rPr lang="en">
                <a:solidFill>
                  <a:schemeClr val="dk1"/>
                </a:solidFill>
                <a:latin typeface="Avenir"/>
                <a:ea typeface="Avenir"/>
                <a:cs typeface="Avenir"/>
                <a:sym typeface="Avenir"/>
              </a:rPr>
              <a:t>.</a:t>
            </a:r>
            <a:endParaRPr>
              <a:solidFill>
                <a:schemeClr val="dk1"/>
              </a:solidFill>
              <a:latin typeface="Avenir"/>
              <a:ea typeface="Avenir"/>
              <a:cs typeface="Avenir"/>
              <a:sym typeface="Avenir"/>
            </a:endParaRPr>
          </a:p>
          <a:p>
            <a:pPr marL="0" lvl="0" indent="457200" algn="l" rtl="0">
              <a:spcBef>
                <a:spcPts val="1200"/>
              </a:spcBef>
              <a:spcAft>
                <a:spcPts val="0"/>
              </a:spcAft>
              <a:buClr>
                <a:schemeClr val="dk1"/>
              </a:buClr>
              <a:buSzPct val="61111"/>
              <a:buFont typeface="Arial"/>
              <a:buNone/>
            </a:pPr>
            <a:r>
              <a:rPr lang="en">
                <a:solidFill>
                  <a:schemeClr val="dk1"/>
                </a:solidFill>
                <a:latin typeface="Avenir"/>
                <a:ea typeface="Avenir"/>
                <a:cs typeface="Avenir"/>
                <a:sym typeface="Avenir"/>
              </a:rPr>
              <a:t>edge events perturb the trajectories</a:t>
            </a:r>
            <a:endParaRPr>
              <a:solidFill>
                <a:schemeClr val="dk1"/>
              </a:solidFill>
              <a:latin typeface="Avenir"/>
              <a:ea typeface="Avenir"/>
              <a:cs typeface="Avenir"/>
              <a:sym typeface="Avenir"/>
            </a:endParaRPr>
          </a:p>
          <a:p>
            <a:pPr marL="0" lvl="0" indent="457200" algn="l" rtl="0">
              <a:spcBef>
                <a:spcPts val="1200"/>
              </a:spcBef>
              <a:spcAft>
                <a:spcPts val="1200"/>
              </a:spcAft>
              <a:buClr>
                <a:schemeClr val="dk1"/>
              </a:buClr>
              <a:buSzPct val="61111"/>
              <a:buFont typeface="Arial"/>
              <a:buNone/>
            </a:pPr>
            <a:r>
              <a:rPr lang="en">
                <a:solidFill>
                  <a:schemeClr val="dk1"/>
                </a:solidFill>
                <a:latin typeface="Avenir"/>
                <a:ea typeface="Avenir"/>
                <a:cs typeface="Avenir"/>
                <a:sym typeface="Avenir"/>
              </a:rPr>
              <a:t>identify relationships which have an impact or how often they occur</a:t>
            </a:r>
            <a:endParaRPr>
              <a:solidFill>
                <a:schemeClr val="dk1"/>
              </a:solidFill>
              <a:latin typeface="Avenir"/>
              <a:ea typeface="Avenir"/>
              <a:cs typeface="Avenir"/>
              <a:sym typeface="Avenir"/>
            </a:endParaRPr>
          </a:p>
        </p:txBody>
      </p:sp>
      <p:sp>
        <p:nvSpPr>
          <p:cNvPr id="135" name="Google Shape;13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dk1"/>
                </a:solidFill>
              </a:rPr>
              <a:t>9</a:t>
            </a:fld>
            <a:endParaRPr>
              <a:solidFill>
                <a:schemeClr val="dk1"/>
              </a:solidFill>
            </a:endParaRPr>
          </a:p>
        </p:txBody>
      </p:sp>
      <p:sp>
        <p:nvSpPr>
          <p:cNvPr id="136" name="Google Shape;136;p21"/>
          <p:cNvSpPr txBox="1"/>
          <p:nvPr/>
        </p:nvSpPr>
        <p:spPr>
          <a:xfrm>
            <a:off x="0" y="4602175"/>
            <a:ext cx="101349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a:solidFill>
                  <a:schemeClr val="dk1"/>
                </a:solidFill>
                <a:latin typeface="Avenir"/>
                <a:ea typeface="Avenir"/>
                <a:cs typeface="Avenir"/>
                <a:sym typeface="Avenir"/>
              </a:rPr>
              <a:t>[1] </a:t>
            </a:r>
            <a:r>
              <a:rPr lang="en" sz="1000">
                <a:solidFill>
                  <a:schemeClr val="dk1"/>
                </a:solidFill>
                <a:highlight>
                  <a:srgbClr val="FFFFFF"/>
                </a:highlight>
                <a:latin typeface="Avenir"/>
                <a:ea typeface="Avenir"/>
                <a:cs typeface="Avenir"/>
                <a:sym typeface="Avenir"/>
              </a:rPr>
              <a:t>Ahn et al. </a:t>
            </a:r>
            <a:r>
              <a:rPr lang="en" sz="1000">
                <a:solidFill>
                  <a:schemeClr val="dk1"/>
                </a:solidFill>
                <a:latin typeface="Avenir"/>
                <a:ea typeface="Avenir"/>
                <a:cs typeface="Avenir"/>
                <a:sym typeface="Avenir"/>
              </a:rPr>
              <a:t>“A Task Taxonomy for Network Evolution Analysis</a:t>
            </a:r>
            <a:r>
              <a:rPr lang="en" sz="1000">
                <a:solidFill>
                  <a:schemeClr val="dk1"/>
                </a:solidFill>
                <a:highlight>
                  <a:srgbClr val="FFFFFF"/>
                </a:highlight>
                <a:latin typeface="Avenir"/>
                <a:ea typeface="Avenir"/>
                <a:cs typeface="Avenir"/>
                <a:sym typeface="Avenir"/>
              </a:rPr>
              <a:t>” IEEE TVCG (2019), 10.1109/TVCG.2013.238</a:t>
            </a:r>
            <a:endParaRPr sz="1000">
              <a:solidFill>
                <a:schemeClr val="dk1"/>
              </a:solidFill>
              <a:highlight>
                <a:srgbClr val="FFFFFF"/>
              </a:highlight>
              <a:latin typeface="Avenir"/>
              <a:ea typeface="Avenir"/>
              <a:cs typeface="Avenir"/>
              <a:sym typeface="Avenir"/>
            </a:endParaRPr>
          </a:p>
          <a:p>
            <a:pPr marL="0" lvl="0" indent="0" algn="l" rtl="0">
              <a:lnSpc>
                <a:spcPct val="115000"/>
              </a:lnSpc>
              <a:spcBef>
                <a:spcPts val="0"/>
              </a:spcBef>
              <a:spcAft>
                <a:spcPts val="0"/>
              </a:spcAft>
              <a:buNone/>
            </a:pPr>
            <a:r>
              <a:rPr lang="en" sz="1000">
                <a:solidFill>
                  <a:schemeClr val="dk1"/>
                </a:solidFill>
                <a:highlight>
                  <a:srgbClr val="FFFFFF"/>
                </a:highlight>
                <a:latin typeface="Avenir"/>
                <a:ea typeface="Avenir"/>
                <a:cs typeface="Avenir"/>
                <a:sym typeface="Avenir"/>
              </a:rPr>
              <a:t>[2] Bach et al. “GraphDiaries: Animated Transitions and Temporal Navigation for Dynamic Networks” IEEE TVCG (2014), 10.1109/TVCG.2013.254</a:t>
            </a:r>
            <a:endParaRPr sz="1000">
              <a:solidFill>
                <a:schemeClr val="dk1"/>
              </a:solidFill>
              <a:highlight>
                <a:srgbClr val="FFFFFF"/>
              </a:highlight>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3409</Words>
  <Application>Microsoft Office PowerPoint</Application>
  <PresentationFormat>Presentazione su schermo (16:9)</PresentationFormat>
  <Paragraphs>335</Paragraphs>
  <Slides>34</Slides>
  <Notes>33</Notes>
  <HiddenSlides>1</HiddenSlides>
  <MMClips>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34</vt:i4>
      </vt:variant>
    </vt:vector>
  </HeadingPairs>
  <TitlesOfParts>
    <vt:vector size="38" baseType="lpstr">
      <vt:lpstr>Arial</vt:lpstr>
      <vt:lpstr>Avenir</vt:lpstr>
      <vt:lpstr>Consolas</vt:lpstr>
      <vt:lpstr>Simple Light</vt:lpstr>
      <vt:lpstr>TimeLighting: Guidance-enhanced Exploration of 2D Projections of Temporal Graphs</vt:lpstr>
      <vt:lpstr>Timesliced Network Visualization</vt:lpstr>
      <vt:lpstr>Temporal Network Visualization</vt:lpstr>
      <vt:lpstr>Drawbacks</vt:lpstr>
      <vt:lpstr>Motivation</vt:lpstr>
      <vt:lpstr>Contribution</vt:lpstr>
      <vt:lpstr>TimeLighting: Metaphor</vt:lpstr>
      <vt:lpstr>TimeLighting: Data</vt:lpstr>
      <vt:lpstr>TimeLighting: Tasks</vt:lpstr>
      <vt:lpstr>TimeLighting: Mainview</vt:lpstr>
      <vt:lpstr>TimeLighting: Mainview</vt:lpstr>
      <vt:lpstr>TimeLighting: Nodes &amp; Trajectories</vt:lpstr>
      <vt:lpstr>TimeLighting: Edges</vt:lpstr>
      <vt:lpstr>TimeLighting: Timeline</vt:lpstr>
      <vt:lpstr>TimeLighting: Guidance (1)</vt:lpstr>
      <vt:lpstr>TimeLighting: Guidance (2) </vt:lpstr>
      <vt:lpstr>Use Case</vt:lpstr>
      <vt:lpstr>Use Case</vt:lpstr>
      <vt:lpstr>Use Case</vt:lpstr>
      <vt:lpstr>Use Case</vt:lpstr>
      <vt:lpstr>Use Case</vt:lpstr>
      <vt:lpstr>Use Case</vt:lpstr>
      <vt:lpstr>Use Case</vt:lpstr>
      <vt:lpstr>Use Case</vt:lpstr>
      <vt:lpstr>Use Case</vt:lpstr>
      <vt:lpstr>Use Case</vt:lpstr>
      <vt:lpstr>Use Case</vt:lpstr>
      <vt:lpstr>Use Case</vt:lpstr>
      <vt:lpstr>Use Case</vt:lpstr>
      <vt:lpstr>Future Work</vt:lpstr>
      <vt:lpstr>Conclusion</vt:lpstr>
      <vt:lpstr>Thank you!</vt:lpstr>
      <vt:lpstr>Presentazione standard di PowerPoint</vt:lpstr>
      <vt:lpstr>Guidance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TimeLighting: Guidance-enhanced Exploration of 2D Projections of Temporal Graphs</dc:title>
  <cp:lastModifiedBy>Emilio Di Giacomo</cp:lastModifiedBy>
  <cp:revision>63</cp:revision>
  <dcterms:modified xsi:type="dcterms:W3CDTF">2023-09-20T16:10:57Z</dcterms:modified>
</cp:coreProperties>
</file>