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csun.edu/gd2015/presentations.htm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YEARS SLIDES: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http://www.csun.edu/gd2015/presentations.htm</a:t>
            </a:r>
            <a:r>
              <a:rPr lang="en"/>
              <a:t>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1cf1483f6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1cf1483f6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1cf1483f6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81cf1483f6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3-connected planar ⇔ convex polyhedron, 2-connected = biconnected</a:t>
            </a:r>
            <a:br>
              <a:rPr lang="en"/>
            </a:br>
            <a:r>
              <a:rPr lang="en"/>
              <a:t>Arbitrary planar graph drawing: add edges till 3-connected,use Tutte, then remove those edges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81cf1483f6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81cf1483f6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1cf1483f6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1cf1483f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1cf1483f6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81cf1483f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81cf1483f6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81cf1483f6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1cf1483f6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81cf1483f6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81cf1483f6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81cf1483f6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1cf1483f6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81cf1483f6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81cf1483f6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81cf1483f6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31b11dc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31b11dc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3-connected planar ⇔ convex polyhedron, 2-connected = biconnected. A graph is k-connected if it remains connected when less than k vertices are removed.</a:t>
            </a:r>
            <a:br>
              <a:rPr lang="en"/>
            </a:br>
            <a:r>
              <a:rPr lang="en"/>
              <a:t>Arbitrary planar graph drawing: add edges till 3-connected,use Tutte, then remove those edges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81cf1483f6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81cf1483f6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81cf1483f6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81cf1483f6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81cf1483f6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81cf1483f6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81cf1483f6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81cf1483f6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1cf1483f6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81cf1483f6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81cf1483f6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81cf1483f6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81cf1483f6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81cf1483f6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81cf1483f6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81cf1483f6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81cf1483f6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81cf1483f6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81cf1483f6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81cf1483f6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431b11dca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431b11dca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1cf1483f6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81cf1483f6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8255c244f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8255c244f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3-connected planar ⇔ convex polyhedron, 2-connected = biconnected</a:t>
            </a:r>
            <a:br>
              <a:rPr lang="en"/>
            </a:br>
            <a:r>
              <a:rPr lang="en"/>
              <a:t>Arbitrary planar graph drawing: add edges till 3-connected,use Tutte, then remove those edges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431b11dca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431b11dca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Schneeder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01fa5155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01fa5155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G(20,54) seed 7.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2dbbbc34b9a4349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2dbbbc34b9a4349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1cf1483f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1cf1483f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TamaSIA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1cf1483f6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81cf1483f6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3-connected planar ⇔ convex polyhedron, 2-connected = biconnected</a:t>
            </a:r>
            <a:br>
              <a:rPr lang="en"/>
            </a:br>
            <a:r>
              <a:rPr lang="en"/>
              <a:t>Arbitrary planar graph drawing: add edges till 3-connected,use Tutte, then remove those edges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81cf1483f6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81cf1483f6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3-connected planar ⇔ convex polyhedron, 2-connected = biconnected</a:t>
            </a:r>
            <a:br>
              <a:rPr lang="en"/>
            </a:br>
            <a:r>
              <a:rPr lang="en"/>
              <a:t>Arbitrary planar graph drawing: add edges till 3-connected,use Tutte, then remove those edges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8.png"/><Relationship Id="rId5" Type="http://schemas.openxmlformats.org/officeDocument/2006/relationships/image" Target="../media/image33.png"/><Relationship Id="rId6" Type="http://schemas.openxmlformats.org/officeDocument/2006/relationships/image" Target="../media/image31.png"/><Relationship Id="rId7" Type="http://schemas.openxmlformats.org/officeDocument/2006/relationships/image" Target="../media/image36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33.png"/><Relationship Id="rId7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30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Relationship Id="rId7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2.png"/><Relationship Id="rId6" Type="http://schemas.openxmlformats.org/officeDocument/2006/relationships/image" Target="../media/image43.png"/><Relationship Id="rId7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47.png"/><Relationship Id="rId5" Type="http://schemas.openxmlformats.org/officeDocument/2006/relationships/image" Target="../media/image40.png"/><Relationship Id="rId6" Type="http://schemas.openxmlformats.org/officeDocument/2006/relationships/image" Target="../media/image59.png"/><Relationship Id="rId7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0.png"/><Relationship Id="rId6" Type="http://schemas.openxmlformats.org/officeDocument/2006/relationships/image" Target="../media/image56.png"/><Relationship Id="rId7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57.png"/><Relationship Id="rId5" Type="http://schemas.openxmlformats.org/officeDocument/2006/relationships/image" Target="../media/image94.png"/><Relationship Id="rId6" Type="http://schemas.openxmlformats.org/officeDocument/2006/relationships/image" Target="../media/image53.png"/><Relationship Id="rId7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54.png"/><Relationship Id="rId6" Type="http://schemas.openxmlformats.org/officeDocument/2006/relationships/image" Target="../media/image68.png"/><Relationship Id="rId7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49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Relationship Id="rId4" Type="http://schemas.openxmlformats.org/officeDocument/2006/relationships/image" Target="../media/image64.png"/><Relationship Id="rId5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png"/><Relationship Id="rId4" Type="http://schemas.openxmlformats.org/officeDocument/2006/relationships/image" Target="../media/image63.png"/><Relationship Id="rId5" Type="http://schemas.openxmlformats.org/officeDocument/2006/relationships/image" Target="../media/image65.png"/><Relationship Id="rId6" Type="http://schemas.openxmlformats.org/officeDocument/2006/relationships/image" Target="../media/image67.png"/><Relationship Id="rId7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png"/><Relationship Id="rId4" Type="http://schemas.openxmlformats.org/officeDocument/2006/relationships/image" Target="../media/image70.png"/><Relationship Id="rId5" Type="http://schemas.openxmlformats.org/officeDocument/2006/relationships/image" Target="../media/image66.png"/><Relationship Id="rId6" Type="http://schemas.openxmlformats.org/officeDocument/2006/relationships/image" Target="../media/image69.png"/><Relationship Id="rId7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5.png"/><Relationship Id="rId4" Type="http://schemas.openxmlformats.org/officeDocument/2006/relationships/image" Target="../media/image79.png"/><Relationship Id="rId5" Type="http://schemas.openxmlformats.org/officeDocument/2006/relationships/image" Target="../media/image90.png"/><Relationship Id="rId6" Type="http://schemas.openxmlformats.org/officeDocument/2006/relationships/image" Target="../media/image81.png"/><Relationship Id="rId7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4.png"/><Relationship Id="rId4" Type="http://schemas.openxmlformats.org/officeDocument/2006/relationships/image" Target="../media/image73.png"/><Relationship Id="rId5" Type="http://schemas.openxmlformats.org/officeDocument/2006/relationships/image" Target="../media/image93.png"/><Relationship Id="rId6" Type="http://schemas.openxmlformats.org/officeDocument/2006/relationships/image" Target="../media/image77.png"/><Relationship Id="rId7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8.png"/><Relationship Id="rId4" Type="http://schemas.openxmlformats.org/officeDocument/2006/relationships/image" Target="../media/image71.png"/><Relationship Id="rId5" Type="http://schemas.openxmlformats.org/officeDocument/2006/relationships/image" Target="../media/image85.png"/><Relationship Id="rId6" Type="http://schemas.openxmlformats.org/officeDocument/2006/relationships/image" Target="../media/image82.png"/><Relationship Id="rId7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0.png"/><Relationship Id="rId4" Type="http://schemas.openxmlformats.org/officeDocument/2006/relationships/image" Target="../media/image88.png"/><Relationship Id="rId5" Type="http://schemas.openxmlformats.org/officeDocument/2006/relationships/image" Target="../media/image99.png"/><Relationship Id="rId6" Type="http://schemas.openxmlformats.org/officeDocument/2006/relationships/image" Target="../media/image86.png"/><Relationship Id="rId7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7.png"/><Relationship Id="rId4" Type="http://schemas.openxmlformats.org/officeDocument/2006/relationships/image" Target="../media/image83.png"/><Relationship Id="rId5" Type="http://schemas.openxmlformats.org/officeDocument/2006/relationships/image" Target="../media/image92.png"/><Relationship Id="rId6" Type="http://schemas.openxmlformats.org/officeDocument/2006/relationships/image" Target="../media/image96.png"/><Relationship Id="rId7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4.png"/><Relationship Id="rId4" Type="http://schemas.openxmlformats.org/officeDocument/2006/relationships/image" Target="../media/image91.png"/><Relationship Id="rId5" Type="http://schemas.openxmlformats.org/officeDocument/2006/relationships/image" Target="../media/image89.png"/><Relationship Id="rId6" Type="http://schemas.openxmlformats.org/officeDocument/2006/relationships/image" Target="../media/image105.png"/><Relationship Id="rId7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6.png"/><Relationship Id="rId4" Type="http://schemas.openxmlformats.org/officeDocument/2006/relationships/image" Target="../media/image98.png"/><Relationship Id="rId5" Type="http://schemas.openxmlformats.org/officeDocument/2006/relationships/image" Target="../media/image97.png"/><Relationship Id="rId6" Type="http://schemas.openxmlformats.org/officeDocument/2006/relationships/image" Target="../media/image101.png"/><Relationship Id="rId7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5.png"/><Relationship Id="rId4" Type="http://schemas.openxmlformats.org/officeDocument/2006/relationships/image" Target="../media/image100.png"/><Relationship Id="rId5" Type="http://schemas.openxmlformats.org/officeDocument/2006/relationships/image" Target="../media/image103.png"/><Relationship Id="rId6" Type="http://schemas.openxmlformats.org/officeDocument/2006/relationships/image" Target="../media/image102.png"/><Relationship Id="rId7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Manipulating Weights to Improve Stress-Graph Drawings of 3-Connected Planar Graphs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291575"/>
            <a:ext cx="8520600" cy="12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Alvin Chiu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David Eppstein, Michael Goodrich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California, Irvine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It’s Morphin’ Time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311700" y="1152475"/>
            <a:ext cx="8520600" cy="13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spread a drawing in any direction via rotating it, spreading in the x-direction, then rotating it back.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[99 Floater, Gotsman]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convex combinations of the edge weights between two weighted Tutte drawings with identical outer face will produce a smooth morph between them. 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/>
        </p:nvSpPr>
        <p:spPr>
          <a:xfrm>
            <a:off x="514400" y="2489100"/>
            <a:ext cx="1529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 for G(30,80)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Rotating may help!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311700" y="1152475"/>
            <a:ext cx="8520600" cy="19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want to spread the drawing in two orthogonal directions and morph those two drawings.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514400" y="2489100"/>
            <a:ext cx="1626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 for G(30,80)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/>
          <p:nvPr/>
        </p:nvSpPr>
        <p:spPr>
          <a:xfrm>
            <a:off x="5921025" y="220497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/>
          <p:nvPr/>
        </p:nvSpPr>
        <p:spPr>
          <a:xfrm>
            <a:off x="60474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5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/>
          <p:nvPr/>
        </p:nvSpPr>
        <p:spPr>
          <a:xfrm>
            <a:off x="6176075" y="220497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6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/>
          <p:nvPr/>
        </p:nvSpPr>
        <p:spPr>
          <a:xfrm>
            <a:off x="62750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8"/>
          <p:cNvSpPr/>
          <p:nvPr/>
        </p:nvSpPr>
        <p:spPr>
          <a:xfrm>
            <a:off x="63987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8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8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8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8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9"/>
          <p:cNvSpPr/>
          <p:nvPr/>
        </p:nvSpPr>
        <p:spPr>
          <a:xfrm>
            <a:off x="65046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9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9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9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5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0"/>
          <p:cNvSpPr/>
          <p:nvPr/>
        </p:nvSpPr>
        <p:spPr>
          <a:xfrm>
            <a:off x="66273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0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0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1"/>
          <p:cNvSpPr/>
          <p:nvPr/>
        </p:nvSpPr>
        <p:spPr>
          <a:xfrm>
            <a:off x="67332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1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5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Tutte Embedding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Fáry's theorem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 Any simple, planar graph can be drawn without crossings using straight line edges.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[63 Tutte]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Algorithm constructs a straight-line drawing without crossings where all faces are convex for any 3-connected planar graphs.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Sets a vertex to be the average of its neighbors’ positions.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graph G = (V, E). Fix one face as a convex polygon to be the outer face.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 stress weights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1 for all edges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</a:t>
            </a:r>
            <a:r>
              <a:rPr baseline="30000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the position of vertex 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all internal (not fixed) vertices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 want to satisfy: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199" y="3219725"/>
            <a:ext cx="270961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6950" y="3118725"/>
            <a:ext cx="2024776" cy="20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300" y="3320400"/>
            <a:ext cx="1823099" cy="182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2"/>
          <p:cNvSpPr/>
          <p:nvPr/>
        </p:nvSpPr>
        <p:spPr>
          <a:xfrm>
            <a:off x="6883600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2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2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2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2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2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3"/>
          <p:cNvSpPr/>
          <p:nvPr/>
        </p:nvSpPr>
        <p:spPr>
          <a:xfrm>
            <a:off x="69618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3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3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5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4"/>
          <p:cNvSpPr/>
          <p:nvPr/>
        </p:nvSpPr>
        <p:spPr>
          <a:xfrm>
            <a:off x="71142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4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4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4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50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5"/>
          <p:cNvSpPr/>
          <p:nvPr/>
        </p:nvSpPr>
        <p:spPr>
          <a:xfrm>
            <a:off x="7196600" y="222327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5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5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5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5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5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55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6"/>
          <p:cNvSpPr/>
          <p:nvPr/>
        </p:nvSpPr>
        <p:spPr>
          <a:xfrm>
            <a:off x="73428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6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6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6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7"/>
          <p:cNvSpPr/>
          <p:nvPr/>
        </p:nvSpPr>
        <p:spPr>
          <a:xfrm>
            <a:off x="7455625" y="222327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7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7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7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7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7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5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8"/>
          <p:cNvSpPr/>
          <p:nvPr/>
        </p:nvSpPr>
        <p:spPr>
          <a:xfrm>
            <a:off x="75714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8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8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8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70 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9"/>
          <p:cNvSpPr/>
          <p:nvPr/>
        </p:nvSpPr>
        <p:spPr>
          <a:xfrm>
            <a:off x="7687200" y="222327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9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9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9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9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9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5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0"/>
          <p:cNvSpPr/>
          <p:nvPr/>
        </p:nvSpPr>
        <p:spPr>
          <a:xfrm>
            <a:off x="78000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0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0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0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0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0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80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1"/>
          <p:cNvSpPr/>
          <p:nvPr/>
        </p:nvSpPr>
        <p:spPr>
          <a:xfrm>
            <a:off x="7932450" y="222327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1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1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1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1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5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Worst Case for Tutte Embeddings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477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 the following graph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vertices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…, 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where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x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 and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[96 Eades, Garvan]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Tutte drawing 𝜞 of this graph has an exponential edge-length ratio.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𝝆(𝜞) = Edge-length ratio of drawing 𝜞 = longest edge / shortest edge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Recurrence equation: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4x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1-1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x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i-2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4825" y="2999775"/>
            <a:ext cx="2143726" cy="214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4825" y="558300"/>
            <a:ext cx="2143726" cy="214372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6005150" y="2999775"/>
            <a:ext cx="12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   after Tutte                  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005150" y="558300"/>
            <a:ext cx="12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   Before Tutte                  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6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3500" y="2804125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804125"/>
            <a:ext cx="2311601" cy="23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804125"/>
            <a:ext cx="2273500" cy="2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250" y="9375"/>
            <a:ext cx="3025825" cy="2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2"/>
          <p:cNvSpPr/>
          <p:nvPr/>
        </p:nvSpPr>
        <p:spPr>
          <a:xfrm>
            <a:off x="8028625" y="2224925"/>
            <a:ext cx="213900" cy="255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2"/>
          <p:cNvSpPr txBox="1"/>
          <p:nvPr/>
        </p:nvSpPr>
        <p:spPr>
          <a:xfrm>
            <a:off x="514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2"/>
          <p:cNvSpPr txBox="1"/>
          <p:nvPr/>
        </p:nvSpPr>
        <p:spPr>
          <a:xfrm>
            <a:off x="28004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2"/>
          <p:cNvSpPr txBox="1"/>
          <p:nvPr/>
        </p:nvSpPr>
        <p:spPr>
          <a:xfrm>
            <a:off x="5105450" y="2479938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y-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2"/>
          <p:cNvSpPr txBox="1"/>
          <p:nvPr/>
        </p:nvSpPr>
        <p:spPr>
          <a:xfrm>
            <a:off x="7410500" y="248910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xy-morph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2"/>
          <p:cNvSpPr txBox="1"/>
          <p:nvPr/>
        </p:nvSpPr>
        <p:spPr>
          <a:xfrm>
            <a:off x="488100" y="392800"/>
            <a:ext cx="4617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Kaleidoscope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G(90,240)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degrees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3"/>
          <p:cNvSpPr txBox="1"/>
          <p:nvPr>
            <p:ph idx="1" type="body"/>
          </p:nvPr>
        </p:nvSpPr>
        <p:spPr>
          <a:xfrm>
            <a:off x="311700" y="1152475"/>
            <a:ext cx="8520600" cy="24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Spreading internal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vertices towards the outer face reduces the edge-length ratio marginally but preserves the general structure.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Spreading the internal vertices in the x-direction or y-direction yields a low edge-length ratio near the number of vertices, but many vertices are often clustered onto a line.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corresponding xy-morph has higher edge-length ratio, but results in more pleasing drawings.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Tutte Embedding Weight Manipulation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17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[89 Hopcroft-Kahn]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assignment of positive stress weights will uniquely and smoothly produce a convex drawing with no crossings.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Manipulate the stress weights to alleviate the cluttering of vertices and exponential edge-length ratio caused by Tutte’s algorithm.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Approaches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 vertices closer to the boundary (BFS-spread,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Schnyder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-spread).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 vertices in a chosen direction, such as in the x-direction or y-direction.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25" y="3053125"/>
            <a:ext cx="2090376" cy="209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0950" y="3053125"/>
            <a:ext cx="2090376" cy="209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0475" y="3053125"/>
            <a:ext cx="2090376" cy="209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65900" y="3053125"/>
            <a:ext cx="2090376" cy="20903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1053650" y="2847200"/>
            <a:ext cx="16938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 for G(400,1100), 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               𝝆(𝜞) = 56162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2949150" y="2847200"/>
            <a:ext cx="18306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BFS-spread, 𝝆(𝜞) = 9092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235150" y="2847200"/>
            <a:ext cx="14856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-spread, 𝝆(𝜞) = 288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7368750" y="2847200"/>
            <a:ext cx="15384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-spread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, 𝝆(𝜞) = 334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BFS Spread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a set of edge-covering spanning trees rooted at the outer vertices.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Breadth-first search (BFS) trees are used here.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the depth 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d(e)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an edge 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the number of edges on the path from the root to the edge (plus one for itself).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the weight of an edge to 1/r</a:t>
            </a:r>
            <a:r>
              <a:rPr baseline="30000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d(e)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where 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 scaling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parameter. </a:t>
            </a:r>
            <a:endParaRPr baseline="-25000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7" y="2994375"/>
            <a:ext cx="2090801" cy="209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1625" y="2994375"/>
            <a:ext cx="2090801" cy="209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013" y="2994375"/>
            <a:ext cx="2090801" cy="20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816325" y="2994375"/>
            <a:ext cx="16902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 for G(20,54)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𝝆(𝜞) = 131.74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3124588" y="2994375"/>
            <a:ext cx="14520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r = 2, 𝝆(𝜞) = 58.14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5258752" y="2994375"/>
            <a:ext cx="14520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 = 8, 𝝆(𝜞) = 25.15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0400" y="2994371"/>
            <a:ext cx="2090801" cy="20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7600353" y="2994375"/>
            <a:ext cx="1559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Colored by depth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Schnyder Spread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idea, but the edge-covering spanning trees rooted at the outer vertices are now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Schnyder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trees.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applies to fully triangulated planar graphs.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175" y="3066650"/>
            <a:ext cx="2090801" cy="209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950" y="3066650"/>
            <a:ext cx="2090801" cy="209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9725" y="3021850"/>
            <a:ext cx="2090801" cy="20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1341775" y="3066650"/>
            <a:ext cx="16452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 for G(20,54)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𝝆(𝜞) = 131.74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268575" y="3066650"/>
            <a:ext cx="1490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r = 2, 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𝝆(𝜞)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 = 42.47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7069500" y="3066650"/>
            <a:ext cx="1538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r = 3.75, 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𝝆(𝜞)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 = 18.69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Our Contribution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11700" y="1152475"/>
            <a:ext cx="561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[96 Chrobak, Goodrich, Tamassia]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time algorithm for constructing a convex drawing with O(1) x O(n)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 with shortest edge of length 1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[11 Schulz]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Corrected proof to work for any outer face, not just triangular outer faces.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Result: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G be a graph with an unweighted Tutte drawing and let its vertices be ordered by the st-ordering from left to right. Then we manipulate the weights such that a weighted Tutte drawing evenly spreads out the internal vertices according to this ordering.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6900" y="2774250"/>
            <a:ext cx="2298501" cy="22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9400" y="298250"/>
            <a:ext cx="2273500" cy="22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6871450" y="98500"/>
            <a:ext cx="1529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Tutte for G(30,80)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7013800" y="2571750"/>
            <a:ext cx="12447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x-spread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Calculating the edge weights</a:t>
            </a:r>
            <a:r>
              <a:rPr baseline="-25000" i="1" lang="en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311700" y="1152475"/>
            <a:ext cx="5119500" cy="18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a spanning tree directed out of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let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a spanning tree rooted directed into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every edge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unique path from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travels along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across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then along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Increment all edges along that path by 1.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950" y="3074049"/>
            <a:ext cx="1878525" cy="1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5750" y="3074026"/>
            <a:ext cx="1878525" cy="187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1200" y="1346575"/>
            <a:ext cx="3606001" cy="360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/>
        </p:nvSpPr>
        <p:spPr>
          <a:xfrm>
            <a:off x="1713200" y="3003350"/>
            <a:ext cx="4764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lang="en" sz="2000">
                <a:latin typeface="Calibri"/>
                <a:ea typeface="Calibri"/>
                <a:cs typeface="Calibri"/>
                <a:sym typeface="Calibri"/>
              </a:rPr>
              <a:t>1</a:t>
            </a:r>
            <a:endParaRPr b="1" baseline="-25000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4374150" y="3003350"/>
            <a:ext cx="4764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lang="en" sz="2000">
                <a:latin typeface="Calibri"/>
                <a:ea typeface="Calibri"/>
                <a:cs typeface="Calibri"/>
                <a:sym typeface="Calibri"/>
              </a:rPr>
              <a:t>n</a:t>
            </a:r>
            <a:endParaRPr b="1" baseline="-25000"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Spreading in the x-direction</a:t>
            </a:r>
            <a:endParaRPr baseline="-25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311700" y="1152475"/>
            <a:ext cx="7799400" cy="18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new edge weights for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 now be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ij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(j-i)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Scaling by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(j-i)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adjusts according to the difference in x-rank between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Calculation of 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aseline="-25000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ij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done in linear time via a backtracking argument.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5999" y="2619400"/>
            <a:ext cx="2510799" cy="25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550" y="2619388"/>
            <a:ext cx="2510799" cy="25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450" y="2619400"/>
            <a:ext cx="2510799" cy="251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1479850" y="2774950"/>
            <a:ext cx="7779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Tutte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7424025" y="2774950"/>
            <a:ext cx="9300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x-morph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